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8" r:id="rId9"/>
    <p:sldId id="269" r:id="rId10"/>
    <p:sldId id="271" r:id="rId11"/>
    <p:sldId id="272" r:id="rId12"/>
    <p:sldId id="274" r:id="rId13"/>
    <p:sldId id="275" r:id="rId14"/>
    <p:sldId id="276" r:id="rId15"/>
    <p:sldId id="277" r:id="rId16"/>
    <p:sldId id="278" r:id="rId17"/>
    <p:sldId id="281" r:id="rId18"/>
    <p:sldId id="449" r:id="rId19"/>
    <p:sldId id="460" r:id="rId20"/>
    <p:sldId id="404" r:id="rId21"/>
    <p:sldId id="409" r:id="rId22"/>
    <p:sldId id="296" r:id="rId23"/>
    <p:sldId id="451" r:id="rId24"/>
    <p:sldId id="410" r:id="rId25"/>
    <p:sldId id="302" r:id="rId26"/>
    <p:sldId id="306" r:id="rId27"/>
    <p:sldId id="411" r:id="rId28"/>
    <p:sldId id="309" r:id="rId29"/>
    <p:sldId id="412" r:id="rId30"/>
    <p:sldId id="413" r:id="rId31"/>
    <p:sldId id="323" r:id="rId32"/>
    <p:sldId id="324" r:id="rId33"/>
    <p:sldId id="452" r:id="rId34"/>
    <p:sldId id="453" r:id="rId35"/>
    <p:sldId id="454" r:id="rId36"/>
    <p:sldId id="455" r:id="rId37"/>
    <p:sldId id="456" r:id="rId38"/>
    <p:sldId id="457" r:id="rId39"/>
    <p:sldId id="458" r:id="rId40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99"/>
    <a:srgbClr val="003366"/>
    <a:srgbClr val="0033CC"/>
    <a:srgbClr val="FFFF00"/>
    <a:srgbClr val="00FFFF"/>
    <a:srgbClr val="000000"/>
    <a:srgbClr val="66CCFF"/>
    <a:srgbClr val="33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96" autoAdjust="0"/>
    <p:restoredTop sz="89963" autoAdjust="0"/>
  </p:normalViewPr>
  <p:slideViewPr>
    <p:cSldViewPr>
      <p:cViewPr varScale="1">
        <p:scale>
          <a:sx n="80" d="100"/>
          <a:sy n="80" d="100"/>
        </p:scale>
        <p:origin x="1522" y="5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4198"/>
    </p:cViewPr>
    <p:sldLst>
      <p:sld r:id="rId1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15528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_rels/viewProps.xml.rels><?xml version="1.0" encoding="UTF-8" standalone="yes"?>
<Relationships xmlns="http://schemas.openxmlformats.org/package/2006/relationships"><Relationship Id="rId1" Type="http://schemas.openxmlformats.org/officeDocument/2006/relationships/slide" Target="slides/slide25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8458200" cy="5943600"/>
            <a:chOff x="0" y="0"/>
            <a:chExt cx="5328" cy="3744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0" y="1440"/>
              <a:ext cx="5155" cy="2304"/>
            </a:xfrm>
            <a:custGeom>
              <a:avLst/>
              <a:gdLst>
                <a:gd name="T0" fmla="*/ 5154 w 5155"/>
                <a:gd name="T1" fmla="*/ 1769 h 2304"/>
                <a:gd name="T2" fmla="*/ 0 w 5155"/>
                <a:gd name="T3" fmla="*/ 2304 h 2304"/>
                <a:gd name="T4" fmla="*/ 0 w 5155"/>
                <a:gd name="T5" fmla="*/ 1252 h 2304"/>
                <a:gd name="T6" fmla="*/ 5155 w 5155"/>
                <a:gd name="T7" fmla="*/ 0 h 2304"/>
                <a:gd name="T8" fmla="*/ 5155 w 5155"/>
                <a:gd name="T9" fmla="*/ 1416 h 2304"/>
                <a:gd name="T10" fmla="*/ 5154 w 5155"/>
                <a:gd name="T11" fmla="*/ 1769 h 2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155" h="2304">
                  <a:moveTo>
                    <a:pt x="5154" y="1769"/>
                  </a:moveTo>
                  <a:lnTo>
                    <a:pt x="0" y="2304"/>
                  </a:lnTo>
                  <a:lnTo>
                    <a:pt x="0" y="1252"/>
                  </a:lnTo>
                  <a:lnTo>
                    <a:pt x="5155" y="0"/>
                  </a:lnTo>
                  <a:lnTo>
                    <a:pt x="5155" y="1416"/>
                  </a:lnTo>
                  <a:lnTo>
                    <a:pt x="5154" y="1769"/>
                  </a:lnTo>
                  <a:close/>
                </a:path>
              </a:pathLst>
            </a:custGeom>
            <a:gradFill rotWithShape="1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Tahoma" panose="020B0604030504040204" pitchFamily="34" charset="0"/>
              </a:endParaRPr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hidden">
            <a:xfrm>
              <a:off x="0" y="0"/>
              <a:ext cx="5328" cy="3689"/>
            </a:xfrm>
            <a:custGeom>
              <a:avLst/>
              <a:gdLst>
                <a:gd name="T0" fmla="*/ 5311 w 5328"/>
                <a:gd name="T1" fmla="*/ 3209 h 3689"/>
                <a:gd name="T2" fmla="*/ 0 w 5328"/>
                <a:gd name="T3" fmla="*/ 3689 h 3689"/>
                <a:gd name="T4" fmla="*/ 0 w 5328"/>
                <a:gd name="T5" fmla="*/ 9 h 3689"/>
                <a:gd name="T6" fmla="*/ 5328 w 5328"/>
                <a:gd name="T7" fmla="*/ 0 h 3689"/>
                <a:gd name="T8" fmla="*/ 5311 w 5328"/>
                <a:gd name="T9" fmla="*/ 3209 h 368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328" h="3689">
                  <a:moveTo>
                    <a:pt x="5311" y="3209"/>
                  </a:moveTo>
                  <a:lnTo>
                    <a:pt x="0" y="3689"/>
                  </a:lnTo>
                  <a:lnTo>
                    <a:pt x="0" y="9"/>
                  </a:lnTo>
                  <a:lnTo>
                    <a:pt x="5328" y="0"/>
                  </a:lnTo>
                  <a:lnTo>
                    <a:pt x="5311" y="3209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9461" name="Rectangle 5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en-US" noProof="0"/>
              <a:t>Click to edit Master subtitle style</a:t>
            </a:r>
          </a:p>
        </p:txBody>
      </p:sp>
      <p:sp>
        <p:nvSpPr>
          <p:cNvPr id="19465" name="Rectangle 9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768475"/>
            <a:ext cx="7772400" cy="1736725"/>
          </a:xfrm>
        </p:spPr>
        <p:txBody>
          <a:bodyPr anchor="b" anchorCtr="1"/>
          <a:lstStyle>
            <a:lvl1pPr>
              <a:defRPr sz="5400"/>
            </a:lvl1pPr>
          </a:lstStyle>
          <a:p>
            <a:pPr lvl="0"/>
            <a:r>
              <a:rPr lang="en-US" noProof="0"/>
              <a:t>Click to edit Master title style</a:t>
            </a:r>
          </a:p>
        </p:txBody>
      </p:sp>
      <p:sp>
        <p:nvSpPr>
          <p:cNvPr id="7" name="Date Placeholder 6"/>
          <p:cNvSpPr>
            <a:spLocks noGrp="1" noChangeArrowheads="1"/>
          </p:cNvSpPr>
          <p:nvPr>
            <p:ph type="dt" sz="quarter" idx="10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Footer Placeholder 7"/>
          <p:cNvSpPr>
            <a:spLocks noGrp="1" noChangeArrowheads="1"/>
          </p:cNvSpPr>
          <p:nvPr>
            <p:ph type="ftr" sz="quarter" idx="11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 noChangeArrowheads="1"/>
          </p:cNvSpPr>
          <p:nvPr>
            <p:ph type="sldNum" sz="quarter" idx="12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/>
            </a:lvl1pPr>
          </a:lstStyle>
          <a:p>
            <a:fld id="{A12466EF-190B-4BC3-A5EE-07F656EC05ED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4064555-E582-4A8F-9BA5-B14702C78D4F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21362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2136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1260A07-9A6A-4E68-9BF4-D2B7893C04D2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495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717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24300"/>
            <a:ext cx="4038600" cy="21717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95AA607-8DB0-4FCD-B145-A73BFBE5FF1B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495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495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2525A77-C2A4-4B72-B01F-CB23FFEF6D3B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09BC6F2-183E-40C5-8CB7-5541D66742B2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014BF49-7245-4D80-AE13-99FCD1F0A76E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E21CCBF-DBF8-4417-B935-6C638D6010F1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FBF51EE-D762-41B3-92A3-3739F7AAE99C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F2F52A0-6C3C-4B80-82BD-25384DFB3D46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4F7CCD-948B-46F6-89EB-941BE1A3730D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98A4EDC-33C0-4BAF-BB37-9172EA08382E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CD7FB51-24E8-4AFF-826D-79C58D86A9DD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0"/>
            <a:ext cx="7242175" cy="1981200"/>
            <a:chOff x="0" y="0"/>
            <a:chExt cx="4562" cy="1248"/>
          </a:xfrm>
        </p:grpSpPr>
        <p:sp>
          <p:nvSpPr>
            <p:cNvPr id="18435" name="Freeform 3"/>
            <p:cNvSpPr>
              <a:spLocks/>
            </p:cNvSpPr>
            <p:nvPr/>
          </p:nvSpPr>
          <p:spPr bwMode="hidden">
            <a:xfrm>
              <a:off x="0" y="583"/>
              <a:ext cx="4487" cy="665"/>
            </a:xfrm>
            <a:custGeom>
              <a:avLst/>
              <a:gdLst>
                <a:gd name="T0" fmla="*/ 4800 w 4806"/>
                <a:gd name="T1" fmla="*/ 299 h 665"/>
                <a:gd name="T2" fmla="*/ 0 w 4806"/>
                <a:gd name="T3" fmla="*/ 665 h 665"/>
                <a:gd name="T4" fmla="*/ 0 w 4806"/>
                <a:gd name="T5" fmla="*/ 0 h 665"/>
                <a:gd name="T6" fmla="*/ 4806 w 4806"/>
                <a:gd name="T7" fmla="*/ 1 h 665"/>
                <a:gd name="T8" fmla="*/ 4800 w 4806"/>
                <a:gd name="T9" fmla="*/ 153 h 665"/>
                <a:gd name="T10" fmla="*/ 4800 w 4806"/>
                <a:gd name="T11" fmla="*/ 299 h 6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06" h="665">
                  <a:moveTo>
                    <a:pt x="4800" y="299"/>
                  </a:moveTo>
                  <a:lnTo>
                    <a:pt x="0" y="665"/>
                  </a:lnTo>
                  <a:lnTo>
                    <a:pt x="0" y="0"/>
                  </a:lnTo>
                  <a:lnTo>
                    <a:pt x="4806" y="1"/>
                  </a:lnTo>
                  <a:lnTo>
                    <a:pt x="4800" y="153"/>
                  </a:lnTo>
                  <a:lnTo>
                    <a:pt x="4800" y="299"/>
                  </a:lnTo>
                  <a:close/>
                </a:path>
              </a:pathLst>
            </a:custGeom>
            <a:gradFill rotWithShape="1">
              <a:gsLst>
                <a:gs pos="0">
                  <a:schemeClr val="bg1">
                    <a:gamma/>
                    <a:shade val="94118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latin typeface="Tahoma" panose="020B0604030504040204" pitchFamily="34" charset="0"/>
              </a:endParaRPr>
            </a:p>
          </p:txBody>
        </p:sp>
        <p:sp>
          <p:nvSpPr>
            <p:cNvPr id="1033" name="Freeform 4"/>
            <p:cNvSpPr>
              <a:spLocks/>
            </p:cNvSpPr>
            <p:nvPr/>
          </p:nvSpPr>
          <p:spPr bwMode="hidden">
            <a:xfrm>
              <a:off x="0" y="0"/>
              <a:ext cx="4562" cy="1199"/>
            </a:xfrm>
            <a:custGeom>
              <a:avLst/>
              <a:gdLst>
                <a:gd name="T0" fmla="*/ 4560 w 4562"/>
                <a:gd name="T1" fmla="*/ 932 h 1199"/>
                <a:gd name="T2" fmla="*/ 0 w 4562"/>
                <a:gd name="T3" fmla="*/ 1199 h 1199"/>
                <a:gd name="T4" fmla="*/ 0 w 4562"/>
                <a:gd name="T5" fmla="*/ 0 h 1199"/>
                <a:gd name="T6" fmla="*/ 4562 w 4562"/>
                <a:gd name="T7" fmla="*/ 0 h 1199"/>
                <a:gd name="T8" fmla="*/ 4560 w 4562"/>
                <a:gd name="T9" fmla="*/ 932 h 1199"/>
                <a:gd name="T10" fmla="*/ 4560 w 4562"/>
                <a:gd name="T11" fmla="*/ 932 h 119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562" h="1199">
                  <a:moveTo>
                    <a:pt x="4560" y="932"/>
                  </a:moveTo>
                  <a:lnTo>
                    <a:pt x="0" y="1199"/>
                  </a:lnTo>
                  <a:lnTo>
                    <a:pt x="0" y="0"/>
                  </a:lnTo>
                  <a:lnTo>
                    <a:pt x="4562" y="0"/>
                  </a:lnTo>
                  <a:lnTo>
                    <a:pt x="4560" y="93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8437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8438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49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8439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440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441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fld id="{670DC5F0-AF99-46F7-88D7-B2230792F24B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912" r:id="rId1"/>
    <p:sldLayoutId id="2147483900" r:id="rId2"/>
    <p:sldLayoutId id="2147483901" r:id="rId3"/>
    <p:sldLayoutId id="2147483902" r:id="rId4"/>
    <p:sldLayoutId id="2147483903" r:id="rId5"/>
    <p:sldLayoutId id="2147483904" r:id="rId6"/>
    <p:sldLayoutId id="2147483905" r:id="rId7"/>
    <p:sldLayoutId id="2147483906" r:id="rId8"/>
    <p:sldLayoutId id="2147483907" r:id="rId9"/>
    <p:sldLayoutId id="2147483908" r:id="rId10"/>
    <p:sldLayoutId id="2147483909" r:id="rId11"/>
    <p:sldLayoutId id="2147483910" r:id="rId12"/>
    <p:sldLayoutId id="2147483911" r:id="rId13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1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13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>
              <a:defRPr/>
            </a:pPr>
            <a:r>
              <a:rPr lang="sl-SI" sz="3200"/>
              <a:t>PATHOLOGY OF THE COLON</a:t>
            </a:r>
            <a:endParaRPr lang="en-US" sz="32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sl-SI" sz="2800"/>
              <a:t>INTESTINAL  OBSTRUCTION = ILEUS</a:t>
            </a:r>
            <a:br>
              <a:rPr lang="sl-SI" sz="2800"/>
            </a:br>
            <a:r>
              <a:rPr lang="sl-SI" sz="2800"/>
              <a:t>small &amp; large bowel</a:t>
            </a:r>
            <a:endParaRPr lang="en-US" sz="2800"/>
          </a:p>
        </p:txBody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sz="2400"/>
              <a:t>Blockage of the intestine that prevents the contents of the intestine from passing to </a:t>
            </a:r>
            <a:r>
              <a:rPr lang="sl-SI" sz="2400"/>
              <a:t>distal </a:t>
            </a:r>
            <a:r>
              <a:rPr lang="en-US" sz="2400"/>
              <a:t>bowel</a:t>
            </a:r>
            <a:endParaRPr lang="sl-SI" sz="2400"/>
          </a:p>
          <a:p>
            <a:pPr eaLnBrk="1" hangingPunct="1">
              <a:lnSpc>
                <a:spcPct val="90000"/>
              </a:lnSpc>
              <a:defRPr/>
            </a:pPr>
            <a:endParaRPr lang="sl-SI" sz="2400"/>
          </a:p>
          <a:p>
            <a:pPr eaLnBrk="1" hangingPunct="1">
              <a:lnSpc>
                <a:spcPct val="90000"/>
              </a:lnSpc>
              <a:defRPr/>
            </a:pPr>
            <a:endParaRPr lang="sl-SI" sz="2400"/>
          </a:p>
          <a:p>
            <a:pPr eaLnBrk="1" hangingPunct="1">
              <a:lnSpc>
                <a:spcPct val="90000"/>
              </a:lnSpc>
              <a:defRPr/>
            </a:pPr>
            <a:r>
              <a:rPr lang="sl-SI" sz="2400"/>
              <a:t>TYPES: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sl-SI" sz="2400"/>
              <a:t>I – MECHANICAL ILEUS: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sl-SI" sz="2400"/>
              <a:t>		luminal obstruction </a:t>
            </a:r>
            <a:r>
              <a:rPr lang="sl-SI" sz="2400" i="1"/>
              <a:t>(circulation is preserved)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sl-SI" sz="2400"/>
              <a:t>		strangulation </a:t>
            </a:r>
            <a:r>
              <a:rPr lang="sl-SI" sz="2400" i="1"/>
              <a:t>(circulation is compromised)</a:t>
            </a:r>
            <a:endParaRPr lang="sl-SI" sz="2400"/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sl-SI" sz="2400"/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sl-SI" sz="2400"/>
              <a:t>II – PARALYTIC ILEUS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en-US" sz="24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6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/>
          <a:lstStyle/>
          <a:p>
            <a:pPr eaLnBrk="1" hangingPunct="1">
              <a:defRPr/>
            </a:pPr>
            <a:r>
              <a:rPr lang="sl-SI" sz="2800"/>
              <a:t>INTESTINAL OBSTRUCTION</a:t>
            </a:r>
            <a:br>
              <a:rPr lang="sl-SI" sz="2800"/>
            </a:br>
            <a:endParaRPr lang="en-US" sz="2800"/>
          </a:p>
        </p:txBody>
      </p:sp>
      <p:sp>
        <p:nvSpPr>
          <p:cNvPr id="4403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52400" y="990600"/>
            <a:ext cx="5334000" cy="3124200"/>
          </a:xfrm>
        </p:spPr>
        <p:txBody>
          <a:bodyPr/>
          <a:lstStyle/>
          <a:p>
            <a:pPr eaLnBrk="1" hangingPunct="1">
              <a:defRPr/>
            </a:pPr>
            <a:r>
              <a:rPr lang="sl-SI" sz="2400" b="1"/>
              <a:t>I – LUMINAL OBSTRUCTION: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sl-SI" sz="2400" i="1"/>
              <a:t>Etology: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sl-SI" sz="2400"/>
              <a:t>	tumor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sl-SI" sz="2400"/>
              <a:t>	luminal stenosis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sl-SI" sz="2400"/>
              <a:t>	foreign body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sl-SI" sz="2400"/>
              <a:t>	meconium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sl-SI" sz="2400"/>
              <a:t>	compression to the intestinal wall</a:t>
            </a:r>
          </a:p>
        </p:txBody>
      </p:sp>
      <p:pic>
        <p:nvPicPr>
          <p:cNvPr id="13316" name="Picture 7" descr="Limfom TCr i mezoa MA3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2">
            <a:lum contrast="6000"/>
          </a:blip>
          <a:srcRect t="5263" b="7018"/>
          <a:stretch>
            <a:fillRect/>
          </a:stretch>
        </p:blipFill>
        <p:spPr>
          <a:xfrm>
            <a:off x="5410200" y="4371975"/>
            <a:ext cx="3200400" cy="2105025"/>
          </a:xfrm>
          <a:noFill/>
        </p:spPr>
      </p:pic>
      <p:pic>
        <p:nvPicPr>
          <p:cNvPr id="13317" name="Picture 9" descr="Ileus Opstr TCR kalk"/>
          <p:cNvPicPr>
            <a:picLocks noChangeAspect="1" noChangeArrowheads="1"/>
          </p:cNvPicPr>
          <p:nvPr/>
        </p:nvPicPr>
        <p:blipFill>
          <a:blip r:embed="rId3">
            <a:lum contrast="6000"/>
          </a:blip>
          <a:srcRect t="2913" b="3883"/>
          <a:stretch>
            <a:fillRect/>
          </a:stretch>
        </p:blipFill>
        <p:spPr bwMode="auto">
          <a:xfrm>
            <a:off x="685800" y="4724400"/>
            <a:ext cx="3505200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8" name="Text Box 10"/>
          <p:cNvSpPr txBox="1">
            <a:spLocks noChangeArrowheads="1"/>
          </p:cNvSpPr>
          <p:nvPr/>
        </p:nvSpPr>
        <p:spPr bwMode="auto">
          <a:xfrm>
            <a:off x="1295400" y="4343400"/>
            <a:ext cx="29718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sl-SI" altLang="en-US" sz="2000"/>
              <a:t>Gall bladder calculus</a:t>
            </a:r>
            <a:endParaRPr lang="en-US" altLang="en-US" sz="2000"/>
          </a:p>
        </p:txBody>
      </p:sp>
      <p:sp>
        <p:nvSpPr>
          <p:cNvPr id="13319" name="Text Box 11"/>
          <p:cNvSpPr txBox="1">
            <a:spLocks noChangeArrowheads="1"/>
          </p:cNvSpPr>
          <p:nvPr/>
        </p:nvSpPr>
        <p:spPr bwMode="auto">
          <a:xfrm>
            <a:off x="5486400" y="3943350"/>
            <a:ext cx="35052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sl-SI" altLang="en-US" sz="2000"/>
              <a:t>Mesenterial  lymphoma</a:t>
            </a:r>
            <a:endParaRPr lang="en-US" altLang="en-US" sz="2000"/>
          </a:p>
        </p:txBody>
      </p:sp>
      <p:sp>
        <p:nvSpPr>
          <p:cNvPr id="13320" name="Text Box 12"/>
          <p:cNvSpPr txBox="1">
            <a:spLocks noChangeArrowheads="1"/>
          </p:cNvSpPr>
          <p:nvPr/>
        </p:nvSpPr>
        <p:spPr bwMode="auto">
          <a:xfrm>
            <a:off x="5562600" y="1374775"/>
            <a:ext cx="2667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sl-SI" altLang="en-US" sz="2000"/>
              <a:t>Carcinoma</a:t>
            </a:r>
            <a:endParaRPr lang="en-US" altLang="en-US" sz="2000"/>
          </a:p>
        </p:txBody>
      </p:sp>
      <p:pic>
        <p:nvPicPr>
          <p:cNvPr id="13321" name="Picture 14" descr="Ca DCr infiltr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>
            <a:lum bright="6000" contrast="18000"/>
          </a:blip>
          <a:srcRect l="4082" t="9393" b="6067"/>
          <a:stretch>
            <a:fillRect/>
          </a:stretch>
        </p:blipFill>
        <p:spPr>
          <a:xfrm>
            <a:off x="5334000" y="1752600"/>
            <a:ext cx="3581400" cy="205740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 eaLnBrk="1" hangingPunct="1">
              <a:defRPr/>
            </a:pPr>
            <a:r>
              <a:rPr lang="sl-SI" sz="2400" b="1">
                <a:effectLst/>
              </a:rPr>
              <a:t>II - </a:t>
            </a:r>
            <a:r>
              <a:rPr lang="sl-SI" sz="2400" b="1"/>
              <a:t>STRANGULATION</a:t>
            </a:r>
          </a:p>
          <a:p>
            <a:pPr marL="609600" indent="-609600" eaLnBrk="1" hangingPunct="1">
              <a:buFont typeface="Wingdings" pitchFamily="2" charset="2"/>
              <a:buNone/>
              <a:defRPr/>
            </a:pPr>
            <a:r>
              <a:rPr lang="sl-SI" sz="2400"/>
              <a:t>mechanical block</a:t>
            </a:r>
          </a:p>
          <a:p>
            <a:pPr marL="609600" indent="-609600" eaLnBrk="1" hangingPunct="1">
              <a:buFont typeface="Wingdings" pitchFamily="2" charset="2"/>
              <a:buNone/>
              <a:defRPr/>
            </a:pPr>
            <a:r>
              <a:rPr lang="sl-SI" sz="2400" u="sng"/>
              <a:t>+ blood vessels compression </a:t>
            </a:r>
            <a:r>
              <a:rPr lang="sl-SI" sz="2400" u="sng">
                <a:latin typeface="Arial" charset="0"/>
                <a:cs typeface="Arial" charset="0"/>
              </a:rPr>
              <a:t>→ ischemia of the intestinal wall → hemorrhagic infarct of the bowel wall</a:t>
            </a:r>
          </a:p>
          <a:p>
            <a:pPr marL="609600" indent="-609600" eaLnBrk="1" hangingPunct="1">
              <a:buFont typeface="Wingdings" pitchFamily="2" charset="2"/>
              <a:buNone/>
              <a:defRPr/>
            </a:pPr>
            <a:endParaRPr lang="sl-SI" sz="2400" u="sng">
              <a:latin typeface="Arial" charset="0"/>
              <a:cs typeface="Arial" charset="0"/>
            </a:endParaRPr>
          </a:p>
          <a:p>
            <a:pPr marL="609600" indent="-609600" eaLnBrk="1" hangingPunct="1">
              <a:buFont typeface="Wingdings" pitchFamily="2" charset="2"/>
              <a:buNone/>
              <a:defRPr/>
            </a:pPr>
            <a:r>
              <a:rPr lang="sl-SI" sz="2400" b="1">
                <a:latin typeface="Arial" charset="0"/>
                <a:cs typeface="Arial" charset="0"/>
              </a:rPr>
              <a:t>STRANGULATION</a:t>
            </a:r>
            <a:r>
              <a:rPr lang="sl-SI" sz="2400">
                <a:latin typeface="Arial" charset="0"/>
                <a:cs typeface="Arial" charset="0"/>
              </a:rPr>
              <a:t>:</a:t>
            </a:r>
          </a:p>
          <a:p>
            <a:pPr marL="609600" indent="-609600" eaLnBrk="1" hangingPunct="1">
              <a:buFont typeface="Wingdings" pitchFamily="2" charset="2"/>
              <a:buAutoNum type="arabicPeriod"/>
              <a:defRPr/>
            </a:pPr>
            <a:r>
              <a:rPr lang="sl-SI" sz="2800">
                <a:latin typeface="Arial" charset="0"/>
                <a:cs typeface="Arial" charset="0"/>
              </a:rPr>
              <a:t>Intussusception</a:t>
            </a:r>
          </a:p>
          <a:p>
            <a:pPr marL="609600" indent="-609600" eaLnBrk="1" hangingPunct="1">
              <a:buFont typeface="Wingdings" pitchFamily="2" charset="2"/>
              <a:buAutoNum type="arabicPeriod"/>
              <a:defRPr/>
            </a:pPr>
            <a:r>
              <a:rPr lang="sl-SI" sz="2800">
                <a:latin typeface="Arial" charset="0"/>
                <a:cs typeface="Arial" charset="0"/>
              </a:rPr>
              <a:t>Volvulus</a:t>
            </a:r>
          </a:p>
          <a:p>
            <a:pPr marL="609600" indent="-609600" eaLnBrk="1" hangingPunct="1">
              <a:buFont typeface="Wingdings" pitchFamily="2" charset="2"/>
              <a:buAutoNum type="arabicPeriod"/>
              <a:defRPr/>
            </a:pPr>
            <a:r>
              <a:rPr lang="sl-SI" sz="2800">
                <a:latin typeface="Arial" charset="0"/>
                <a:cs typeface="Arial" charset="0"/>
              </a:rPr>
              <a:t>Incarcerated hernia</a:t>
            </a:r>
          </a:p>
          <a:p>
            <a:pPr marL="609600" indent="-609600" eaLnBrk="1" hangingPunct="1">
              <a:buFont typeface="Wingdings" pitchFamily="2" charset="2"/>
              <a:buNone/>
              <a:defRPr/>
            </a:pPr>
            <a:endParaRPr lang="sl-SI" sz="2800">
              <a:latin typeface="Arial" charset="0"/>
              <a:cs typeface="Arial" charset="0"/>
            </a:endParaRPr>
          </a:p>
        </p:txBody>
      </p:sp>
      <p:sp>
        <p:nvSpPr>
          <p:cNvPr id="4915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sl-SI" sz="2800"/>
              <a:t>INTESTINAL OBSTRUCTION</a:t>
            </a:r>
            <a:endParaRPr lang="en-US" sz="28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80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/>
          <a:lstStyle/>
          <a:p>
            <a:pPr eaLnBrk="1" hangingPunct="1">
              <a:defRPr/>
            </a:pPr>
            <a:r>
              <a:rPr lang="sl-SI" sz="3200"/>
              <a:t>INTESTINAL OBSTRUCTION</a:t>
            </a:r>
            <a:br>
              <a:rPr lang="sl-SI" sz="3200"/>
            </a:br>
            <a:endParaRPr lang="en-US" sz="3200"/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28600" y="1371600"/>
            <a:ext cx="5105400" cy="5181600"/>
          </a:xfrm>
        </p:spPr>
        <p:txBody>
          <a:bodyPr/>
          <a:lstStyle/>
          <a:p>
            <a:pPr marL="0" indent="0" eaLnBrk="1" hangingPunct="1">
              <a:buFont typeface="Wingdings" pitchFamily="2" charset="2"/>
              <a:buNone/>
              <a:defRPr/>
            </a:pPr>
            <a:r>
              <a:rPr lang="sl-SI" sz="2400" b="1"/>
              <a:t>1. INTUSSUSCEPTION</a:t>
            </a:r>
          </a:p>
          <a:p>
            <a:pPr marL="533400" indent="-533400" eaLnBrk="1" hangingPunct="1">
              <a:buFont typeface="Wingdings" pitchFamily="2" charset="2"/>
              <a:buNone/>
              <a:defRPr/>
            </a:pPr>
            <a:r>
              <a:rPr lang="sl-SI" sz="2400"/>
              <a:t>Invagination of an intestinal segment </a:t>
            </a:r>
            <a:r>
              <a:rPr lang="sl-SI" sz="2400">
                <a:solidFill>
                  <a:srgbClr val="FFFF00"/>
                </a:solidFill>
              </a:rPr>
              <a:t>(with mesentery)</a:t>
            </a:r>
            <a:r>
              <a:rPr lang="sl-SI" sz="2400"/>
              <a:t> to the immediately distal segment by a peristaltic wave </a:t>
            </a:r>
          </a:p>
          <a:p>
            <a:pPr marL="533400" indent="-533400" eaLnBrk="1" hangingPunct="1">
              <a:buFont typeface="Wingdings" pitchFamily="2" charset="2"/>
              <a:buNone/>
              <a:defRPr/>
            </a:pPr>
            <a:r>
              <a:rPr lang="sl-SI" sz="2400">
                <a:solidFill>
                  <a:srgbClr val="FFFF00"/>
                </a:solidFill>
              </a:rPr>
              <a:t>blood vessels are compressed</a:t>
            </a:r>
          </a:p>
          <a:p>
            <a:pPr marL="533400" indent="-533400" eaLnBrk="1" hangingPunct="1">
              <a:buFont typeface="Wingdings" pitchFamily="2" charset="2"/>
              <a:buNone/>
              <a:defRPr/>
            </a:pPr>
            <a:r>
              <a:rPr lang="sl-SI" sz="2400">
                <a:latin typeface="Arial" charset="0"/>
                <a:cs typeface="Arial" charset="0"/>
              </a:rPr>
              <a:t>↓</a:t>
            </a:r>
          </a:p>
          <a:p>
            <a:pPr marL="533400" indent="-533400" eaLnBrk="1" hangingPunct="1">
              <a:buFont typeface="Wingdings" pitchFamily="2" charset="2"/>
              <a:buNone/>
              <a:defRPr/>
            </a:pPr>
            <a:r>
              <a:rPr lang="sl-SI" sz="2400">
                <a:latin typeface="Arial" charset="0"/>
                <a:cs typeface="Arial" charset="0"/>
              </a:rPr>
              <a:t>Ischemia</a:t>
            </a:r>
          </a:p>
          <a:p>
            <a:pPr marL="533400" indent="-533400" eaLnBrk="1" hangingPunct="1">
              <a:buFont typeface="Wingdings" pitchFamily="2" charset="2"/>
              <a:buNone/>
              <a:defRPr/>
            </a:pPr>
            <a:r>
              <a:rPr lang="sl-SI" sz="2400">
                <a:latin typeface="Arial" charset="0"/>
                <a:cs typeface="Arial" charset="0"/>
              </a:rPr>
              <a:t>↓</a:t>
            </a:r>
          </a:p>
          <a:p>
            <a:pPr marL="533400" indent="-533400" eaLnBrk="1" hangingPunct="1">
              <a:buFont typeface="Wingdings" pitchFamily="2" charset="2"/>
              <a:buNone/>
              <a:defRPr/>
            </a:pPr>
            <a:r>
              <a:rPr lang="sl-SI" sz="2400">
                <a:latin typeface="Arial" charset="0"/>
                <a:cs typeface="Arial" charset="0"/>
              </a:rPr>
              <a:t>Coagulative necrosis + hemorrhage</a:t>
            </a:r>
          </a:p>
          <a:p>
            <a:pPr marL="533400" indent="-533400" eaLnBrk="1" hangingPunct="1">
              <a:buFont typeface="Wingdings" pitchFamily="2" charset="2"/>
              <a:buNone/>
              <a:defRPr/>
            </a:pPr>
            <a:r>
              <a:rPr lang="sl-SI" sz="2400">
                <a:latin typeface="Arial" charset="0"/>
                <a:cs typeface="Arial" charset="0"/>
              </a:rPr>
              <a:t>= hemorrhagic infarction</a:t>
            </a:r>
          </a:p>
        </p:txBody>
      </p:sp>
      <p:pic>
        <p:nvPicPr>
          <p:cNvPr id="15364" name="Picture 5" descr="Invag i infarc OVO MA1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>
            <a:lum contrast="6000"/>
          </a:blip>
          <a:srcRect l="13208" t="3459" r="5661" b="3459"/>
          <a:stretch>
            <a:fillRect/>
          </a:stretch>
        </p:blipFill>
        <p:spPr>
          <a:xfrm>
            <a:off x="5219700" y="1171575"/>
            <a:ext cx="3314700" cy="2486025"/>
          </a:xfrm>
          <a:noFill/>
        </p:spPr>
      </p:pic>
      <p:pic>
        <p:nvPicPr>
          <p:cNvPr id="15365" name="Picture 7" descr="Invag i inf pres1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3">
            <a:lum bright="6000" contrast="6000"/>
          </a:blip>
          <a:srcRect l="14473" t="8772" r="19737" b="10527"/>
          <a:stretch>
            <a:fillRect/>
          </a:stretch>
        </p:blipFill>
        <p:spPr>
          <a:xfrm>
            <a:off x="5257800" y="3810000"/>
            <a:ext cx="3048000" cy="2803525"/>
          </a:xfrm>
          <a:noFill/>
        </p:spPr>
      </p:pic>
      <p:sp>
        <p:nvSpPr>
          <p:cNvPr id="2" name="TextBox 1"/>
          <p:cNvSpPr txBox="1"/>
          <p:nvPr/>
        </p:nvSpPr>
        <p:spPr>
          <a:xfrm>
            <a:off x="6781800" y="6124575"/>
            <a:ext cx="2286000" cy="276225"/>
          </a:xfrm>
          <a:prstGeom prst="rect">
            <a:avLst/>
          </a:prstGeom>
          <a:solidFill>
            <a:schemeClr val="tx1"/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sl-SI" sz="1200">
                <a:solidFill>
                  <a:schemeClr val="accent4">
                    <a:lumMod val="10000"/>
                  </a:schemeClr>
                </a:solidFill>
                <a:latin typeface="Tahoma" panose="020B0604030504040204" pitchFamily="34" charset="0"/>
              </a:rPr>
              <a:t>Leading point for invagination</a:t>
            </a:r>
            <a:endParaRPr lang="en-US" sz="1200">
              <a:solidFill>
                <a:schemeClr val="accent4">
                  <a:lumMod val="10000"/>
                </a:schemeClr>
              </a:solidFill>
              <a:latin typeface="Tahoma" panose="020B060403050404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sl-SI" sz="3200"/>
              <a:t>INTESTINAL OBSTRUCTION</a:t>
            </a:r>
            <a:br>
              <a:rPr lang="sl-SI" sz="3200"/>
            </a:br>
            <a:endParaRPr lang="en-US" sz="3200"/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/>
            <a:r>
              <a:rPr lang="sl-SI" altLang="en-US" sz="2000" b="1" smtClean="0">
                <a:effectLst/>
              </a:rPr>
              <a:t>1</a:t>
            </a:r>
            <a:r>
              <a:rPr lang="sl-SI" altLang="en-US" sz="2000" smtClean="0">
                <a:effectLst/>
              </a:rPr>
              <a:t>. </a:t>
            </a:r>
            <a:r>
              <a:rPr lang="sl-SI" altLang="en-US" sz="2400" b="1" smtClean="0">
                <a:effectLst/>
              </a:rPr>
              <a:t>INTUSSUSCEPTION</a:t>
            </a:r>
          </a:p>
          <a:p>
            <a:pPr eaLnBrk="1" hangingPunct="1">
              <a:buFont typeface="Wingdings" pitchFamily="2" charset="2"/>
              <a:buNone/>
            </a:pPr>
            <a:r>
              <a:rPr lang="sl-SI" altLang="en-US" sz="2000" i="1" smtClean="0">
                <a:effectLst/>
              </a:rPr>
              <a:t>Children</a:t>
            </a:r>
            <a:r>
              <a:rPr lang="sl-SI" altLang="en-US" sz="2000" smtClean="0">
                <a:effectLst/>
              </a:rPr>
              <a:t>: </a:t>
            </a:r>
            <a:r>
              <a:rPr lang="sl-SI" altLang="en-US" sz="2000" b="1" smtClean="0">
                <a:effectLst/>
              </a:rPr>
              <a:t>ileocolic intussusception </a:t>
            </a:r>
          </a:p>
          <a:p>
            <a:pPr eaLnBrk="1" hangingPunct="1">
              <a:buFont typeface="Wingdings" pitchFamily="2" charset="2"/>
              <a:buNone/>
            </a:pPr>
            <a:r>
              <a:rPr lang="sl-SI" altLang="en-US" sz="2000" smtClean="0">
                <a:effectLst/>
              </a:rPr>
              <a:t>	-irregular peristalsis</a:t>
            </a:r>
          </a:p>
          <a:p>
            <a:pPr eaLnBrk="1" hangingPunct="1">
              <a:buFont typeface="Wingdings" pitchFamily="2" charset="2"/>
              <a:buNone/>
            </a:pPr>
            <a:r>
              <a:rPr lang="sl-SI" altLang="en-US" sz="2000" smtClean="0">
                <a:effectLst/>
              </a:rPr>
              <a:t>	-tumor of the terminal ileum</a:t>
            </a:r>
          </a:p>
          <a:p>
            <a:pPr eaLnBrk="1" hangingPunct="1">
              <a:buFont typeface="Wingdings" pitchFamily="2" charset="2"/>
              <a:buNone/>
            </a:pPr>
            <a:r>
              <a:rPr lang="sl-SI" altLang="en-US" sz="2000" smtClean="0">
                <a:effectLst/>
              </a:rPr>
              <a:t>	-lymphoid tissue hyperplasia of the terminal ileum</a:t>
            </a:r>
          </a:p>
          <a:p>
            <a:pPr eaLnBrk="1" hangingPunct="1">
              <a:buFont typeface="Wingdings" pitchFamily="2" charset="2"/>
              <a:buNone/>
            </a:pPr>
            <a:r>
              <a:rPr lang="sl-SI" altLang="en-US" sz="2000" smtClean="0">
                <a:effectLst/>
              </a:rPr>
              <a:t>	-Meckel diverticulum</a:t>
            </a:r>
          </a:p>
          <a:p>
            <a:pPr eaLnBrk="1" hangingPunct="1">
              <a:buFont typeface="Wingdings" pitchFamily="2" charset="2"/>
              <a:buNone/>
            </a:pPr>
            <a:endParaRPr lang="sl-SI" altLang="en-US" sz="2000" smtClean="0">
              <a:effectLst/>
            </a:endParaRPr>
          </a:p>
          <a:p>
            <a:pPr eaLnBrk="1" hangingPunct="1">
              <a:buFont typeface="Wingdings" pitchFamily="2" charset="2"/>
              <a:buNone/>
            </a:pPr>
            <a:r>
              <a:rPr lang="sl-SI" altLang="en-US" sz="2000" i="1" smtClean="0">
                <a:effectLst/>
              </a:rPr>
              <a:t>Adults</a:t>
            </a:r>
            <a:r>
              <a:rPr lang="sl-SI" altLang="en-US" sz="2000" smtClean="0">
                <a:effectLst/>
              </a:rPr>
              <a:t>: tumor is the leading point</a:t>
            </a:r>
            <a:endParaRPr lang="en-US" altLang="en-US" sz="2000" smtClean="0">
              <a:effectLst/>
            </a:endParaRPr>
          </a:p>
        </p:txBody>
      </p:sp>
      <p:pic>
        <p:nvPicPr>
          <p:cNvPr id="16388" name="Picture 5" descr="Infl fibroid polip MA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4876800" y="4343400"/>
            <a:ext cx="3429000" cy="2217738"/>
          </a:xfrm>
          <a:noFill/>
        </p:spPr>
      </p:pic>
      <p:sp>
        <p:nvSpPr>
          <p:cNvPr id="16389" name="Text Box 7"/>
          <p:cNvSpPr txBox="1">
            <a:spLocks noChangeArrowheads="1"/>
          </p:cNvSpPr>
          <p:nvPr/>
        </p:nvSpPr>
        <p:spPr bwMode="auto">
          <a:xfrm>
            <a:off x="4953000" y="3657600"/>
            <a:ext cx="32766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sl-SI" altLang="en-US"/>
              <a:t>Tumor as a leading point for intussusception</a:t>
            </a:r>
            <a:endParaRPr lang="en-US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85800" y="1219200"/>
            <a:ext cx="4191000" cy="52578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sl-SI" sz="2400" b="1"/>
              <a:t>2. VOLVULUS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sl-SI" sz="2400">
                <a:effectLst/>
              </a:rPr>
              <a:t>Twisting of a loop of bowel about its mesenteric attachment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sl-SI" sz="2400" b="1">
                <a:effectLst/>
              </a:rPr>
              <a:t>small bowel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sl-SI" sz="2400" b="1">
                <a:effectLst/>
              </a:rPr>
              <a:t>sigmoid colon</a:t>
            </a:r>
            <a:endParaRPr lang="en-US" sz="2400" b="1">
              <a:effectLst/>
            </a:endParaRP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sl-SI" sz="2400">
              <a:solidFill>
                <a:srgbClr val="FFFF00"/>
              </a:solidFill>
            </a:endParaRP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sl-SI" sz="2400">
              <a:solidFill>
                <a:srgbClr val="FFFF00"/>
              </a:solidFill>
            </a:endParaRP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sl-SI" sz="2400">
                <a:solidFill>
                  <a:srgbClr val="FFFF00"/>
                </a:solidFill>
              </a:rPr>
              <a:t>blood vessels are compressed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sl-SI" sz="2400">
                <a:latin typeface="Arial" charset="0"/>
                <a:cs typeface="Arial" charset="0"/>
              </a:rPr>
              <a:t>↓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sl-SI" sz="2400">
                <a:latin typeface="Arial" charset="0"/>
                <a:cs typeface="Arial" charset="0"/>
              </a:rPr>
              <a:t>Ischemia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sl-SI" sz="2400">
                <a:latin typeface="Arial" charset="0"/>
                <a:cs typeface="Arial" charset="0"/>
              </a:rPr>
              <a:t>↓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sl-SI" sz="2400">
                <a:latin typeface="Arial" charset="0"/>
                <a:cs typeface="Arial" charset="0"/>
              </a:rPr>
              <a:t>Coagulative necrosis + hemorrhage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sl-SI" sz="2400">
                <a:latin typeface="Arial" charset="0"/>
                <a:cs typeface="Arial" charset="0"/>
              </a:rPr>
              <a:t>= hemorrhagic infarction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sl-SI" sz="2000"/>
          </a:p>
        </p:txBody>
      </p:sp>
      <p:pic>
        <p:nvPicPr>
          <p:cNvPr id="17411" name="Picture 7" descr="Volvulus sigme 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lum bright="12000" contrast="12000"/>
          </a:blip>
          <a:srcRect t="1370"/>
          <a:stretch>
            <a:fillRect/>
          </a:stretch>
        </p:blipFill>
        <p:spPr>
          <a:xfrm>
            <a:off x="5118100" y="1143000"/>
            <a:ext cx="3905250" cy="5486400"/>
          </a:xfrm>
          <a:noFill/>
        </p:spPr>
      </p:pic>
      <p:sp>
        <p:nvSpPr>
          <p:cNvPr id="54281" name="Rectangle 9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563562"/>
          </a:xfrm>
        </p:spPr>
        <p:txBody>
          <a:bodyPr/>
          <a:lstStyle/>
          <a:p>
            <a:pPr eaLnBrk="1" hangingPunct="1">
              <a:defRPr/>
            </a:pPr>
            <a:r>
              <a:rPr lang="sl-SI" sz="3200"/>
              <a:t>INTESTINAL OBSTRUCTION</a:t>
            </a:r>
            <a:br>
              <a:rPr lang="sl-SI" sz="3200"/>
            </a:br>
            <a:endParaRPr lang="en-US" sz="32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39738" y="762000"/>
            <a:ext cx="4038600" cy="57912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sl-SI" sz="2400" b="1"/>
              <a:t>3. HERNIA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sl-SI" sz="2400"/>
              <a:t>prolapse of an intestinal  segment into the hernial sac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sl-SI" sz="2400"/>
              <a:t>Hernial sac: protrusion of a peritoneal pouch through a defect in the abdominal wall: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sl-SI" sz="2400"/>
              <a:t>femoral 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sl-SI" sz="2400"/>
              <a:t>inguinal 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sl-SI" sz="2400"/>
              <a:t>umbilical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sl-SI" sz="2400">
                <a:solidFill>
                  <a:srgbClr val="FFFF00"/>
                </a:solidFill>
              </a:rPr>
              <a:t>blood vessels are compressed </a:t>
            </a:r>
            <a:r>
              <a:rPr lang="sl-SI" sz="2400">
                <a:solidFill>
                  <a:srgbClr val="FFFF00"/>
                </a:solidFill>
                <a:latin typeface="Arial" charset="0"/>
                <a:cs typeface="Arial" charset="0"/>
              </a:rPr>
              <a:t>→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sl-SI" sz="2400">
                <a:latin typeface="Arial" charset="0"/>
                <a:cs typeface="Arial" charset="0"/>
              </a:rPr>
              <a:t>hemorrhagic infarction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sl-SI" sz="1800">
                <a:latin typeface="Arial" charset="0"/>
                <a:cs typeface="Arial" charset="0"/>
              </a:rPr>
              <a:t>of entrapped intestinal loop (incarceration)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sl-SI" sz="2400">
              <a:latin typeface="Arial" charset="0"/>
              <a:cs typeface="Arial" charset="0"/>
            </a:endParaRPr>
          </a:p>
        </p:txBody>
      </p:sp>
      <p:pic>
        <p:nvPicPr>
          <p:cNvPr id="18435" name="Picture 4" descr="Hernia ingv MA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>
            <a:lum bright="18000" contrast="24000"/>
          </a:blip>
          <a:srcRect r="3703"/>
          <a:stretch>
            <a:fillRect/>
          </a:stretch>
        </p:blipFill>
        <p:spPr>
          <a:xfrm>
            <a:off x="4724400" y="1393825"/>
            <a:ext cx="3962400" cy="2709863"/>
          </a:xfrm>
          <a:noFill/>
        </p:spPr>
      </p:pic>
      <p:pic>
        <p:nvPicPr>
          <p:cNvPr id="18436" name="Picture 6" descr="hernia i hem infarc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3">
            <a:lum contrast="6000"/>
          </a:blip>
          <a:srcRect t="5263" b="3510"/>
          <a:stretch>
            <a:fillRect/>
          </a:stretch>
        </p:blipFill>
        <p:spPr>
          <a:xfrm>
            <a:off x="4681538" y="4391025"/>
            <a:ext cx="3929062" cy="2314575"/>
          </a:xfrm>
          <a:noFill/>
        </p:spPr>
      </p:pic>
      <p:sp>
        <p:nvSpPr>
          <p:cNvPr id="57352" name="Rectangle 8"/>
          <p:cNvSpPr>
            <a:spLocks noGrp="1" noChangeArrowheads="1"/>
          </p:cNvSpPr>
          <p:nvPr>
            <p:ph type="title"/>
          </p:nvPr>
        </p:nvSpPr>
        <p:spPr>
          <a:xfrm>
            <a:off x="457200" y="350838"/>
            <a:ext cx="8229600" cy="563562"/>
          </a:xfrm>
        </p:spPr>
        <p:txBody>
          <a:bodyPr/>
          <a:lstStyle/>
          <a:p>
            <a:pPr eaLnBrk="1" hangingPunct="1">
              <a:defRPr/>
            </a:pPr>
            <a:r>
              <a:rPr lang="sl-SI" sz="3200"/>
              <a:t>INTESTINAL OBSTRUCTION</a:t>
            </a:r>
            <a:br>
              <a:rPr lang="sl-SI" sz="3200"/>
            </a:br>
            <a:endParaRPr lang="en-US" sz="3200"/>
          </a:p>
        </p:txBody>
      </p:sp>
      <p:sp>
        <p:nvSpPr>
          <p:cNvPr id="18438" name="Text Box 9"/>
          <p:cNvSpPr txBox="1">
            <a:spLocks noChangeArrowheads="1"/>
          </p:cNvSpPr>
          <p:nvPr/>
        </p:nvSpPr>
        <p:spPr bwMode="auto">
          <a:xfrm>
            <a:off x="5029200" y="838200"/>
            <a:ext cx="365760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50000"/>
              </a:lnSpc>
              <a:spcBef>
                <a:spcPct val="50000"/>
              </a:spcBef>
            </a:pPr>
            <a:r>
              <a:rPr lang="sl-SI" altLang="en-US" sz="2000" b="1"/>
              <a:t>INGUINAL HERNIA</a:t>
            </a:r>
          </a:p>
          <a:p>
            <a:pPr>
              <a:lnSpc>
                <a:spcPct val="50000"/>
              </a:lnSpc>
              <a:spcBef>
                <a:spcPct val="50000"/>
              </a:spcBef>
            </a:pPr>
            <a:r>
              <a:rPr lang="sl-SI" altLang="en-US" sz="2000" b="1"/>
              <a:t>(hernial sac)</a:t>
            </a:r>
            <a:endParaRPr lang="en-US" altLang="en-US" sz="2000" b="1"/>
          </a:p>
        </p:txBody>
      </p:sp>
      <p:sp>
        <p:nvSpPr>
          <p:cNvPr id="18439" name="AutoShape 10"/>
          <p:cNvSpPr>
            <a:spLocks noChangeArrowheads="1"/>
          </p:cNvSpPr>
          <p:nvPr/>
        </p:nvSpPr>
        <p:spPr bwMode="auto">
          <a:xfrm rot="-1061063">
            <a:off x="3810000" y="5486400"/>
            <a:ext cx="2743200" cy="228600"/>
          </a:xfrm>
          <a:prstGeom prst="rightArrow">
            <a:avLst>
              <a:gd name="adj1" fmla="val 50000"/>
              <a:gd name="adj2" fmla="val 300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8229600" cy="914400"/>
          </a:xfrm>
        </p:spPr>
        <p:txBody>
          <a:bodyPr/>
          <a:lstStyle/>
          <a:p>
            <a:pPr eaLnBrk="1" hangingPunct="1">
              <a:defRPr/>
            </a:pPr>
            <a:r>
              <a:rPr lang="sl-SI" sz="3200"/>
              <a:t>COLITIS</a:t>
            </a:r>
            <a:endParaRPr lang="en-US" sz="3200"/>
          </a:p>
        </p:txBody>
      </p:sp>
      <p:sp>
        <p:nvSpPr>
          <p:cNvPr id="624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800" y="914400"/>
            <a:ext cx="8534400" cy="571500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sl-SI" sz="2000"/>
              <a:t>= inflammation of the colonic mucosa or of the whole colonic wall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sl-SI" sz="2000"/>
          </a:p>
          <a:p>
            <a:pPr eaLnBrk="1" hangingPunct="1">
              <a:buFont typeface="Wingdings" pitchFamily="2" charset="2"/>
              <a:buNone/>
              <a:defRPr/>
            </a:pPr>
            <a:r>
              <a:rPr lang="sl-SI" sz="2000" u="sng"/>
              <a:t>CLASSIFICATION / ETIOLOGY</a:t>
            </a:r>
          </a:p>
          <a:p>
            <a:pPr eaLnBrk="1" hangingPunct="1">
              <a:defRPr/>
            </a:pPr>
            <a:r>
              <a:rPr lang="sl-SI" sz="2000"/>
              <a:t>Infective (bacterial, viral, parasitic)</a:t>
            </a:r>
          </a:p>
          <a:p>
            <a:pPr eaLnBrk="1" hangingPunct="1">
              <a:defRPr/>
            </a:pPr>
            <a:r>
              <a:rPr lang="sl-SI" sz="2000"/>
              <a:t>INFLAMMATORY BOWEL DISEASE : 	</a:t>
            </a:r>
          </a:p>
          <a:p>
            <a:pPr marL="0" indent="0" eaLnBrk="1" hangingPunct="1">
              <a:buFont typeface="Wingdings" pitchFamily="2" charset="2"/>
              <a:buNone/>
              <a:defRPr/>
            </a:pPr>
            <a:r>
              <a:rPr lang="sl-SI" sz="2000"/>
              <a:t>           1. Ulcerative colitis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sl-SI" sz="2000"/>
              <a:t>  		2. Crohn disease</a:t>
            </a:r>
          </a:p>
          <a:p>
            <a:pPr eaLnBrk="1" hangingPunct="1">
              <a:defRPr/>
            </a:pPr>
            <a:r>
              <a:rPr lang="sl-SI" sz="2000"/>
              <a:t>Radiation colitis</a:t>
            </a:r>
          </a:p>
          <a:p>
            <a:pPr eaLnBrk="1" hangingPunct="1">
              <a:defRPr/>
            </a:pPr>
            <a:r>
              <a:rPr lang="sl-SI" sz="2000"/>
              <a:t>Ischemic colitis</a:t>
            </a:r>
          </a:p>
          <a:p>
            <a:pPr eaLnBrk="1" hangingPunct="1">
              <a:defRPr/>
            </a:pPr>
            <a:r>
              <a:rPr lang="sl-SI" sz="2000"/>
              <a:t>Microscopic colitis</a:t>
            </a:r>
          </a:p>
          <a:p>
            <a:pPr eaLnBrk="1" hangingPunct="1">
              <a:defRPr/>
            </a:pPr>
            <a:r>
              <a:rPr lang="sl-SI" sz="2000"/>
              <a:t>Drug induced</a:t>
            </a:r>
            <a:r>
              <a:rPr lang="en-US" sz="2000"/>
              <a:t> colitis</a:t>
            </a:r>
            <a:endParaRPr lang="sl-SI" sz="20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434" name="Rectangle 2"/>
          <p:cNvSpPr>
            <a:spLocks noGrp="1" noChangeArrowheads="1"/>
          </p:cNvSpPr>
          <p:nvPr>
            <p:ph type="title"/>
          </p:nvPr>
        </p:nvSpPr>
        <p:spPr>
          <a:xfrm>
            <a:off x="990600" y="304800"/>
            <a:ext cx="5181600" cy="838200"/>
          </a:xfrm>
        </p:spPr>
        <p:txBody>
          <a:bodyPr/>
          <a:lstStyle/>
          <a:p>
            <a:pPr eaLnBrk="1" hangingPunct="1">
              <a:defRPr/>
            </a:pPr>
            <a:r>
              <a:rPr lang="sl-SI" sz="2800"/>
              <a:t>COLITIS</a:t>
            </a:r>
            <a:endParaRPr lang="en-US" sz="2800"/>
          </a:p>
        </p:txBody>
      </p:sp>
      <p:sp>
        <p:nvSpPr>
          <p:cNvPr id="27443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247775"/>
            <a:ext cx="8001000" cy="68580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sl-SI" sz="2000"/>
              <a:t>Polymorphonuclear  leukocytes: in the lamina propria of the mucosa </a:t>
            </a:r>
          </a:p>
        </p:txBody>
      </p:sp>
      <p:pic>
        <p:nvPicPr>
          <p:cNvPr id="20484" name="Picture 4" descr="kolitis-inf-40x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>
            <a:lum contrast="6000"/>
          </a:blip>
          <a:srcRect b="3752"/>
          <a:stretch>
            <a:fillRect/>
          </a:stretch>
        </p:blipFill>
        <p:spPr>
          <a:xfrm>
            <a:off x="152400" y="3962400"/>
            <a:ext cx="3581400" cy="2559050"/>
          </a:xfrm>
          <a:noFill/>
        </p:spPr>
      </p:pic>
      <p:pic>
        <p:nvPicPr>
          <p:cNvPr id="20485" name="Picture 5" descr="UC1400X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3">
            <a:lum contrast="6000"/>
          </a:blip>
          <a:srcRect l="47469" r="13133" b="59041"/>
          <a:stretch>
            <a:fillRect/>
          </a:stretch>
        </p:blipFill>
        <p:spPr>
          <a:xfrm>
            <a:off x="3848100" y="3657600"/>
            <a:ext cx="2171700" cy="2884488"/>
          </a:xfrm>
          <a:noFill/>
        </p:spPr>
      </p:pic>
      <p:pic>
        <p:nvPicPr>
          <p:cNvPr id="20486" name="Picture 6" descr="UC1400X"/>
          <p:cNvPicPr>
            <a:picLocks noChangeAspect="1" noChangeArrowheads="1"/>
          </p:cNvPicPr>
          <p:nvPr/>
        </p:nvPicPr>
        <p:blipFill>
          <a:blip r:embed="rId4">
            <a:lum contrast="6000"/>
          </a:blip>
          <a:srcRect l="55911" t="42798" r="3752" b="19067"/>
          <a:stretch>
            <a:fillRect/>
          </a:stretch>
        </p:blipFill>
        <p:spPr bwMode="auto">
          <a:xfrm>
            <a:off x="6096000" y="2895600"/>
            <a:ext cx="2913063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7" name="Text Box 7"/>
          <p:cNvSpPr txBox="1">
            <a:spLocks noChangeArrowheads="1"/>
          </p:cNvSpPr>
          <p:nvPr/>
        </p:nvSpPr>
        <p:spPr bwMode="auto">
          <a:xfrm>
            <a:off x="228600" y="3276600"/>
            <a:ext cx="3429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sl-SI" altLang="en-US" sz="2000"/>
              <a:t>In the superficial epitheium</a:t>
            </a:r>
            <a:endParaRPr lang="en-US" altLang="en-US" sz="2000"/>
          </a:p>
        </p:txBody>
      </p:sp>
      <p:sp>
        <p:nvSpPr>
          <p:cNvPr id="20488" name="Text Box 8"/>
          <p:cNvSpPr txBox="1">
            <a:spLocks noChangeArrowheads="1"/>
          </p:cNvSpPr>
          <p:nvPr/>
        </p:nvSpPr>
        <p:spPr bwMode="auto">
          <a:xfrm>
            <a:off x="3886200" y="2438400"/>
            <a:ext cx="2209800" cy="115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sl-SI" altLang="en-US" sz="2000"/>
              <a:t>In the crypt epithelium: </a:t>
            </a:r>
          </a:p>
          <a:p>
            <a:pPr>
              <a:spcBef>
                <a:spcPct val="50000"/>
              </a:spcBef>
            </a:pPr>
            <a:r>
              <a:rPr lang="sl-SI" altLang="en-US" sz="2000"/>
              <a:t>= cryptitis</a:t>
            </a:r>
          </a:p>
        </p:txBody>
      </p:sp>
      <p:sp>
        <p:nvSpPr>
          <p:cNvPr id="20489" name="Text Box 9"/>
          <p:cNvSpPr txBox="1">
            <a:spLocks noChangeArrowheads="1"/>
          </p:cNvSpPr>
          <p:nvPr/>
        </p:nvSpPr>
        <p:spPr bwMode="auto">
          <a:xfrm>
            <a:off x="6400800" y="1981200"/>
            <a:ext cx="2286000" cy="85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sl-SI" altLang="en-US" sz="2000"/>
              <a:t>In the crypt lumen</a:t>
            </a:r>
          </a:p>
          <a:p>
            <a:pPr>
              <a:spcBef>
                <a:spcPct val="50000"/>
              </a:spcBef>
            </a:pPr>
            <a:r>
              <a:rPr lang="sl-SI" altLang="en-US" sz="2000"/>
              <a:t>= crypt abscess</a:t>
            </a:r>
            <a:endParaRPr lang="en-US" altLang="en-US" sz="20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0" y="846138"/>
            <a:ext cx="5410200" cy="5859462"/>
          </a:xfrm>
        </p:spPr>
        <p:txBody>
          <a:bodyPr/>
          <a:lstStyle/>
          <a:p>
            <a:pPr marL="0" indent="0">
              <a:buFont typeface="Wingdings" pitchFamily="2" charset="2"/>
              <a:buNone/>
              <a:defRPr/>
            </a:pPr>
            <a:r>
              <a:rPr lang="sl-SI" sz="2000" b="1"/>
              <a:t>Infective agents</a:t>
            </a:r>
            <a:endParaRPr lang="sl-SI" sz="2000"/>
          </a:p>
          <a:p>
            <a:pPr marL="0" indent="0" eaLnBrk="1" hangingPunct="1">
              <a:buFont typeface="Wingdings" pitchFamily="2" charset="2"/>
              <a:buNone/>
              <a:defRPr/>
            </a:pPr>
            <a:r>
              <a:rPr lang="sl-SI" sz="2000" i="1">
                <a:effectLst/>
              </a:rPr>
              <a:t>Salmonella </a:t>
            </a:r>
          </a:p>
          <a:p>
            <a:pPr marL="0" indent="0" eaLnBrk="1" hangingPunct="1">
              <a:buFont typeface="Wingdings" pitchFamily="2" charset="2"/>
              <a:buNone/>
              <a:defRPr/>
            </a:pPr>
            <a:r>
              <a:rPr lang="sl-SI" sz="2000" i="1">
                <a:effectLst/>
              </a:rPr>
              <a:t>Campylobacter</a:t>
            </a:r>
            <a:r>
              <a:rPr lang="sl-SI" sz="2000">
                <a:effectLst/>
              </a:rPr>
              <a:t> </a:t>
            </a:r>
          </a:p>
          <a:p>
            <a:pPr marL="0" indent="0" eaLnBrk="1" hangingPunct="1">
              <a:buFont typeface="Wingdings" pitchFamily="2" charset="2"/>
              <a:buNone/>
              <a:defRPr/>
            </a:pPr>
            <a:r>
              <a:rPr lang="sl-SI" sz="2000" i="1">
                <a:effectLst/>
              </a:rPr>
              <a:t>Aeromonas</a:t>
            </a:r>
            <a:r>
              <a:rPr lang="sl-SI" sz="2000">
                <a:effectLst/>
              </a:rPr>
              <a:t> </a:t>
            </a:r>
          </a:p>
          <a:p>
            <a:pPr marL="0" indent="0" eaLnBrk="1" hangingPunct="1">
              <a:buFont typeface="Wingdings" pitchFamily="2" charset="2"/>
              <a:buNone/>
              <a:defRPr/>
            </a:pPr>
            <a:r>
              <a:rPr lang="sl-SI" sz="2000" i="1">
                <a:effectLst/>
              </a:rPr>
              <a:t>Shigella</a:t>
            </a:r>
            <a:r>
              <a:rPr lang="sl-SI" sz="2000">
                <a:effectLst/>
              </a:rPr>
              <a:t> </a:t>
            </a:r>
          </a:p>
          <a:p>
            <a:pPr marL="0" indent="0" eaLnBrk="1" hangingPunct="1">
              <a:buFont typeface="Wingdings" pitchFamily="2" charset="2"/>
              <a:buNone/>
              <a:defRPr/>
            </a:pPr>
            <a:r>
              <a:rPr lang="sl-SI" sz="2000" i="1">
                <a:effectLst/>
              </a:rPr>
              <a:t>E coli</a:t>
            </a:r>
            <a:endParaRPr lang="en-US" sz="2000">
              <a:effectLst/>
            </a:endParaRPr>
          </a:p>
          <a:p>
            <a:pPr marL="0" indent="0" eaLnBrk="1" hangingPunct="1">
              <a:buFont typeface="Wingdings" pitchFamily="2" charset="2"/>
              <a:buNone/>
              <a:defRPr/>
            </a:pPr>
            <a:r>
              <a:rPr lang="sl-SI" sz="2000" i="1">
                <a:effectLst/>
              </a:rPr>
              <a:t>Bacillus cereus</a:t>
            </a:r>
          </a:p>
          <a:p>
            <a:pPr marL="0" indent="0" eaLnBrk="1" hangingPunct="1">
              <a:buFont typeface="Wingdings" pitchFamily="2" charset="2"/>
              <a:buNone/>
              <a:defRPr/>
            </a:pPr>
            <a:r>
              <a:rPr lang="sl-SI" sz="2000" i="1">
                <a:effectLst/>
              </a:rPr>
              <a:t>Staphylococcus aureus</a:t>
            </a:r>
          </a:p>
          <a:p>
            <a:pPr marL="0" indent="0" eaLnBrk="1" hangingPunct="1">
              <a:buFont typeface="Wingdings" pitchFamily="2" charset="2"/>
              <a:buNone/>
              <a:defRPr/>
            </a:pPr>
            <a:r>
              <a:rPr lang="sl-SI" sz="2000" i="1">
                <a:effectLst/>
              </a:rPr>
              <a:t>Clostridium perfrigens</a:t>
            </a:r>
          </a:p>
          <a:p>
            <a:pPr marL="0" indent="0" eaLnBrk="1" hangingPunct="1">
              <a:buFont typeface="Wingdings" pitchFamily="2" charset="2"/>
              <a:buNone/>
              <a:defRPr/>
            </a:pPr>
            <a:r>
              <a:rPr lang="sl-SI" sz="2000" i="1">
                <a:effectLst/>
              </a:rPr>
              <a:t>Vibrio cholerae</a:t>
            </a:r>
          </a:p>
          <a:p>
            <a:pPr marL="0" indent="0" eaLnBrk="1" hangingPunct="1">
              <a:buFont typeface="Wingdings" pitchFamily="2" charset="2"/>
              <a:buNone/>
              <a:defRPr/>
            </a:pPr>
            <a:r>
              <a:rPr lang="sl-SI" sz="2000" i="1">
                <a:effectLst/>
              </a:rPr>
              <a:t>Klebsiella pneumoniae</a:t>
            </a:r>
          </a:p>
          <a:p>
            <a:pPr marL="0" indent="0" eaLnBrk="1" hangingPunct="1">
              <a:buFont typeface="Wingdings" pitchFamily="2" charset="2"/>
              <a:buNone/>
              <a:defRPr/>
            </a:pPr>
            <a:r>
              <a:rPr lang="sl-SI" sz="2000" i="1">
                <a:effectLst/>
              </a:rPr>
              <a:t>Clostridium </a:t>
            </a:r>
          </a:p>
          <a:p>
            <a:pPr marL="0" indent="0" eaLnBrk="1" hangingPunct="1">
              <a:buFont typeface="Wingdings" pitchFamily="2" charset="2"/>
              <a:buNone/>
              <a:defRPr/>
            </a:pPr>
            <a:r>
              <a:rPr lang="sl-SI" sz="2000" i="1">
                <a:effectLst/>
              </a:rPr>
              <a:t>Giardia lamblia</a:t>
            </a:r>
          </a:p>
          <a:p>
            <a:pPr marL="0" indent="0" eaLnBrk="1" hangingPunct="1">
              <a:buFont typeface="Wingdings" pitchFamily="2" charset="2"/>
              <a:buNone/>
              <a:defRPr/>
            </a:pPr>
            <a:r>
              <a:rPr lang="sl-SI" sz="2000" i="1">
                <a:effectLst/>
              </a:rPr>
              <a:t>Cryptosporidium</a:t>
            </a:r>
          </a:p>
          <a:p>
            <a:pPr marL="0" indent="0" eaLnBrk="1" hangingPunct="1">
              <a:buFont typeface="Wingdings" pitchFamily="2" charset="2"/>
              <a:buNone/>
              <a:defRPr/>
            </a:pPr>
            <a:r>
              <a:rPr lang="sl-SI" sz="2000">
                <a:effectLst/>
              </a:rPr>
              <a:t>Helmints</a:t>
            </a:r>
          </a:p>
          <a:p>
            <a:pPr marL="0" indent="0" eaLnBrk="1" hangingPunct="1">
              <a:buFont typeface="Wingdings" pitchFamily="2" charset="2"/>
              <a:buNone/>
              <a:defRPr/>
            </a:pPr>
            <a:r>
              <a:rPr lang="sl-SI" sz="2000">
                <a:effectLst/>
              </a:rPr>
              <a:t>Viruses</a:t>
            </a:r>
          </a:p>
          <a:p>
            <a:pPr marL="0" indent="0" eaLnBrk="1" hangingPunct="1">
              <a:buFont typeface="Wingdings" pitchFamily="2" charset="2"/>
              <a:buNone/>
              <a:defRPr/>
            </a:pPr>
            <a:endParaRPr lang="sl-SI" sz="2000">
              <a:effectLst/>
            </a:endParaRPr>
          </a:p>
          <a:p>
            <a:pPr marL="0" indent="0" eaLnBrk="1" hangingPunct="1">
              <a:buFont typeface="Wingdings" pitchFamily="2" charset="2"/>
              <a:buNone/>
              <a:defRPr/>
            </a:pPr>
            <a:endParaRPr lang="sl-SI" sz="2000" i="1">
              <a:effectLst/>
            </a:endParaRPr>
          </a:p>
          <a:p>
            <a:pPr marL="0" indent="0" eaLnBrk="1" hangingPunct="1">
              <a:buFont typeface="Wingdings" pitchFamily="2" charset="2"/>
              <a:buNone/>
              <a:defRPr/>
            </a:pPr>
            <a:endParaRPr lang="sl-SI" sz="2000">
              <a:effectLst/>
            </a:endParaRPr>
          </a:p>
          <a:p>
            <a:pPr marL="0" indent="0" eaLnBrk="1" hangingPunct="1">
              <a:buFont typeface="Wingdings" pitchFamily="2" charset="2"/>
              <a:buNone/>
              <a:defRPr/>
            </a:pPr>
            <a:endParaRPr lang="sl-SI" sz="2000">
              <a:effectLst/>
            </a:endParaRPr>
          </a:p>
          <a:p>
            <a:pPr marL="0" indent="0">
              <a:buFont typeface="Wingdings" pitchFamily="2" charset="2"/>
              <a:buNone/>
              <a:defRPr/>
            </a:pPr>
            <a:endParaRPr lang="sl-SI" sz="2000" b="1"/>
          </a:p>
          <a:p>
            <a:pPr>
              <a:defRPr/>
            </a:pPr>
            <a:endParaRPr lang="en-US" sz="200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sl-SI" sz="2800"/>
              <a:t>INFECTIVE COLITIS</a:t>
            </a:r>
            <a:br>
              <a:rPr lang="sl-SI" sz="2800"/>
            </a:br>
            <a:endParaRPr lang="en-US" sz="28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563562"/>
          </a:xfrm>
        </p:spPr>
        <p:txBody>
          <a:bodyPr/>
          <a:lstStyle/>
          <a:p>
            <a:pPr eaLnBrk="1" hangingPunct="1">
              <a:defRPr/>
            </a:pPr>
            <a:r>
              <a:rPr lang="sl-SI" sz="2800">
                <a:solidFill>
                  <a:schemeClr val="tx1"/>
                </a:solidFill>
              </a:rPr>
              <a:t>COLON</a:t>
            </a:r>
            <a:endParaRPr lang="en-US" sz="2800">
              <a:solidFill>
                <a:schemeClr val="tx1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143000"/>
            <a:ext cx="8229600" cy="56388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sl-SI" altLang="en-US" sz="2400" smtClean="0">
                <a:effectLst/>
              </a:rPr>
              <a:t>ANATOMY   (135 cm)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sl-SI" altLang="en-US" sz="2400" smtClean="0">
                <a:effectLst/>
              </a:rPr>
              <a:t>Cecum - ip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sl-SI" altLang="en-US" sz="2400" smtClean="0">
                <a:effectLst/>
              </a:rPr>
              <a:t>ascending colon - rp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sl-SI" altLang="en-US" sz="2400" smtClean="0">
                <a:effectLst/>
              </a:rPr>
              <a:t>transverse colon - ip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sl-SI" altLang="en-US" sz="2400" smtClean="0">
                <a:effectLst/>
              </a:rPr>
              <a:t>descending colon - rp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sl-SI" altLang="en-US" sz="2400" smtClean="0">
                <a:effectLst/>
              </a:rPr>
              <a:t>sigmoid colon - ip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sl-SI" altLang="en-US" sz="2400" smtClean="0">
                <a:effectLst/>
              </a:rPr>
              <a:t>rectum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sl-SI" altLang="en-US" sz="2400" smtClean="0">
                <a:effectLst/>
              </a:rPr>
              <a:t>...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sl-SI" altLang="en-US" sz="2400" smtClean="0">
                <a:effectLst/>
              </a:rPr>
              <a:t>anal canal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endParaRPr lang="sl-SI" altLang="en-US" sz="2400" smtClean="0">
              <a:effectLst/>
            </a:endParaRP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endParaRPr lang="sl-SI" altLang="en-US" sz="2400" smtClean="0">
              <a:effectLst/>
            </a:endParaRP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endParaRPr lang="sl-SI" altLang="en-US" sz="2400" smtClean="0">
              <a:effectLst/>
            </a:endParaRP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sl-SI" altLang="en-US" sz="2400" smtClean="0">
                <a:effectLst/>
              </a:rPr>
              <a:t>ip, intraperitoneal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sl-SI" altLang="en-US" sz="2400" smtClean="0">
                <a:effectLst/>
              </a:rPr>
              <a:t>rp, retroperitoneal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endParaRPr lang="sl-SI" altLang="en-US" sz="2400" smtClean="0">
              <a:effectLst/>
            </a:endParaRP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endParaRPr lang="sl-SI" altLang="en-US" sz="2400" smtClean="0">
              <a:effectLst/>
            </a:endParaRP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endParaRPr lang="sl-SI" altLang="en-US" sz="2400" smtClean="0">
              <a:effectLst/>
            </a:endParaRP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endParaRPr lang="en-US" altLang="en-US" sz="2400" smtClean="0"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P1010001"/>
          <p:cNvPicPr>
            <a:picLocks noChangeAspect="1" noChangeArrowheads="1"/>
          </p:cNvPicPr>
          <p:nvPr/>
        </p:nvPicPr>
        <p:blipFill>
          <a:blip r:embed="rId2">
            <a:lum bright="-6000" contrast="12000"/>
          </a:blip>
          <a:srcRect l="4814" t="16667" r="4814" b="21112"/>
          <a:stretch>
            <a:fillRect/>
          </a:stretch>
        </p:blipFill>
        <p:spPr bwMode="auto">
          <a:xfrm>
            <a:off x="1516063" y="2076450"/>
            <a:ext cx="5461000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1" name="Text Box 3"/>
          <p:cNvSpPr txBox="1">
            <a:spLocks noChangeArrowheads="1"/>
          </p:cNvSpPr>
          <p:nvPr/>
        </p:nvSpPr>
        <p:spPr bwMode="auto">
          <a:xfrm>
            <a:off x="609600" y="1447800"/>
            <a:ext cx="63674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en-US" sz="2400">
                <a:latin typeface="Times New Roman" pitchFamily="18" charset="0"/>
              </a:rPr>
              <a:t>BA</a:t>
            </a:r>
            <a:r>
              <a:rPr lang="sl-SI" altLang="en-US" sz="2400">
                <a:latin typeface="Times New Roman" pitchFamily="18" charset="0"/>
              </a:rPr>
              <a:t>C</a:t>
            </a:r>
            <a:r>
              <a:rPr lang="en-US" altLang="en-US" sz="2400">
                <a:latin typeface="Times New Roman" pitchFamily="18" charset="0"/>
              </a:rPr>
              <a:t>TERI</a:t>
            </a:r>
            <a:r>
              <a:rPr lang="sl-SI" altLang="en-US" sz="2400">
                <a:latin typeface="Times New Roman" pitchFamily="18" charset="0"/>
              </a:rPr>
              <a:t>AL</a:t>
            </a:r>
            <a:r>
              <a:rPr lang="en-US" altLang="en-US" sz="2400">
                <a:latin typeface="Times New Roman" pitchFamily="18" charset="0"/>
              </a:rPr>
              <a:t> </a:t>
            </a:r>
            <a:r>
              <a:rPr lang="sl-SI" altLang="en-US" sz="2400">
                <a:latin typeface="Times New Roman" pitchFamily="18" charset="0"/>
              </a:rPr>
              <a:t>C</a:t>
            </a:r>
            <a:r>
              <a:rPr lang="en-US" altLang="en-US" sz="2400">
                <a:latin typeface="Times New Roman" pitchFamily="18" charset="0"/>
              </a:rPr>
              <a:t>OLITIS </a:t>
            </a:r>
          </a:p>
        </p:txBody>
      </p:sp>
      <p:sp>
        <p:nvSpPr>
          <p:cNvPr id="216068" name="Rectangle 4"/>
          <p:cNvSpPr>
            <a:spLocks noChangeArrowheads="1"/>
          </p:cNvSpPr>
          <p:nvPr/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 eaLnBrk="1" hangingPunct="1">
              <a:defRPr/>
            </a:pPr>
            <a:r>
              <a:rPr lang="sl-SI"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</a:rPr>
              <a:t>INFECTIVE COLITIS</a:t>
            </a:r>
            <a:br>
              <a:rPr lang="sl-SI"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</a:rPr>
            </a:br>
            <a:endParaRPr lang="en-US" sz="280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ahoma" panose="020B060403050404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260" name="Rectangle 4"/>
          <p:cNvSpPr>
            <a:spLocks noChangeArrowheads="1"/>
          </p:cNvSpPr>
          <p:nvPr/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 eaLnBrk="1" hangingPunct="1">
              <a:defRPr/>
            </a:pPr>
            <a:r>
              <a:rPr lang="sl-SI"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</a:rPr>
              <a:t>INFECTIVE COLITIS</a:t>
            </a:r>
            <a:br>
              <a:rPr lang="sl-SI"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</a:rPr>
            </a:br>
            <a:endParaRPr lang="en-US" sz="280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ahoma" panose="020B0604030504040204" pitchFamily="34" charset="0"/>
            </a:endParaRPr>
          </a:p>
        </p:txBody>
      </p:sp>
      <p:sp>
        <p:nvSpPr>
          <p:cNvPr id="23555" name="Text Box 5"/>
          <p:cNvSpPr txBox="1">
            <a:spLocks noChangeArrowheads="1"/>
          </p:cNvSpPr>
          <p:nvPr/>
        </p:nvSpPr>
        <p:spPr bwMode="auto">
          <a:xfrm>
            <a:off x="457200" y="838200"/>
            <a:ext cx="3657600" cy="3786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sl-SI" altLang="en-US" sz="2000"/>
              <a:t>HISTOLOGY</a:t>
            </a:r>
          </a:p>
          <a:p>
            <a:pPr>
              <a:spcBef>
                <a:spcPct val="50000"/>
              </a:spcBef>
            </a:pPr>
            <a:r>
              <a:rPr lang="sl-SI" altLang="en-US" sz="2000"/>
              <a:t>(bacterial)</a:t>
            </a:r>
          </a:p>
          <a:p>
            <a:pPr>
              <a:spcBef>
                <a:spcPct val="50000"/>
              </a:spcBef>
            </a:pPr>
            <a:r>
              <a:rPr lang="sl-SI" altLang="en-US" sz="2000"/>
              <a:t>POLIMORPHONUCLEAR LEUKOCYTES in: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sl-SI" altLang="en-US" sz="2000"/>
              <a:t>mucosal propria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sl-SI" altLang="en-US" sz="2000"/>
              <a:t>crypt epithelium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sl-SI" altLang="en-US" sz="2000"/>
              <a:t>crypt lumen</a:t>
            </a:r>
          </a:p>
          <a:p>
            <a:pPr>
              <a:spcBef>
                <a:spcPct val="50000"/>
              </a:spcBef>
            </a:pPr>
            <a:r>
              <a:rPr lang="sl-SI" altLang="en-US" sz="2000"/>
              <a:t>(“crypt abscess”)</a:t>
            </a:r>
            <a:r>
              <a:rPr lang="sl-SI" altLang="en-US" sz="2000">
                <a:latin typeface="Arial" charset="0"/>
                <a:cs typeface="Arial" charset="0"/>
              </a:rPr>
              <a:t>→ destruction of the crypt → regeneration</a:t>
            </a:r>
          </a:p>
        </p:txBody>
      </p:sp>
      <p:pic>
        <p:nvPicPr>
          <p:cNvPr id="23556" name="Picture 7" descr="Bakterijski kolitis-20x"/>
          <p:cNvPicPr>
            <a:picLocks noChangeAspect="1" noChangeArrowheads="1"/>
          </p:cNvPicPr>
          <p:nvPr/>
        </p:nvPicPr>
        <p:blipFill>
          <a:blip r:embed="rId2">
            <a:lum bright="-6000" contrast="18000"/>
          </a:blip>
          <a:srcRect r="5693"/>
          <a:stretch>
            <a:fillRect/>
          </a:stretch>
        </p:blipFill>
        <p:spPr bwMode="auto">
          <a:xfrm>
            <a:off x="4419600" y="1143000"/>
            <a:ext cx="3733800" cy="533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7" name="AutoShape 8"/>
          <p:cNvSpPr>
            <a:spLocks noChangeArrowheads="1"/>
          </p:cNvSpPr>
          <p:nvPr/>
        </p:nvSpPr>
        <p:spPr bwMode="auto">
          <a:xfrm rot="-497829">
            <a:off x="4083050" y="3756025"/>
            <a:ext cx="2012950" cy="290513"/>
          </a:xfrm>
          <a:prstGeom prst="rightArrow">
            <a:avLst>
              <a:gd name="adj1" fmla="val 50000"/>
              <a:gd name="adj2" fmla="val 626781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ChangeArrowheads="1"/>
          </p:cNvSpPr>
          <p:nvPr/>
        </p:nvSpPr>
        <p:spPr bwMode="auto">
          <a:xfrm>
            <a:off x="457200" y="990600"/>
            <a:ext cx="8382000" cy="2235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sl-SI" sz="2400" b="1">
                <a:latin typeface="Times New Roman" pitchFamily="18" charset="0"/>
                <a:cs typeface="Times New Roman" pitchFamily="18" charset="0"/>
              </a:rPr>
              <a:t>etiology: </a:t>
            </a:r>
            <a:r>
              <a:rPr lang="sl-SI" sz="2400" b="1" i="1">
                <a:latin typeface="Times New Roman" pitchFamily="18" charset="0"/>
                <a:cs typeface="Times New Roman" pitchFamily="18" charset="0"/>
              </a:rPr>
              <a:t>Clostridium</a:t>
            </a:r>
            <a:r>
              <a:rPr lang="sl-SI" sz="2400" b="1" i="1">
                <a:latin typeface="Times New Roman" pitchFamily="18" charset="0"/>
              </a:rPr>
              <a:t> </a:t>
            </a:r>
            <a:r>
              <a:rPr lang="sl-SI" sz="2400" b="1" i="1">
                <a:latin typeface="Times New Roman" pitchFamily="18" charset="0"/>
                <a:cs typeface="Times New Roman" pitchFamily="18" charset="0"/>
              </a:rPr>
              <a:t> difficile </a:t>
            </a:r>
            <a:r>
              <a:rPr lang="sl-SI" sz="2000" b="1">
                <a:latin typeface="Times New Roman" pitchFamily="18" charset="0"/>
                <a:cs typeface="Times New Roman" pitchFamily="18" charset="0"/>
              </a:rPr>
              <a:t>(in 7%: normal flora)</a:t>
            </a:r>
            <a:endParaRPr lang="sl-SI" sz="2000" b="1">
              <a:latin typeface="Times New Roman" pitchFamily="18" charset="0"/>
            </a:endParaRPr>
          </a:p>
          <a:p>
            <a:pPr>
              <a:lnSpc>
                <a:spcPct val="120000"/>
              </a:lnSpc>
              <a:defRPr/>
            </a:pPr>
            <a:r>
              <a:rPr lang="sl-SI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Antibiotic therapy </a:t>
            </a:r>
            <a:endParaRPr lang="sl-SI" sz="24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20000"/>
              </a:lnSpc>
              <a:defRPr/>
            </a:pPr>
            <a:r>
              <a:rPr lang="sl-SI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Morphology: pseudomembranes overlying the mucosa</a:t>
            </a:r>
          </a:p>
          <a:p>
            <a:pPr>
              <a:lnSpc>
                <a:spcPct val="120000"/>
              </a:lnSpc>
              <a:defRPr/>
            </a:pPr>
            <a:endParaRPr lang="sl-SI" sz="24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20000"/>
              </a:lnSpc>
              <a:defRPr/>
            </a:pPr>
            <a:r>
              <a:rPr lang="sl-SI" sz="2400" b="1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                </a:t>
            </a:r>
            <a:endParaRPr lang="en-US" sz="2400" b="1"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</p:txBody>
      </p:sp>
      <p:sp>
        <p:nvSpPr>
          <p:cNvPr id="81923" name="Rectangle 3"/>
          <p:cNvSpPr>
            <a:spLocks noChangeArrowheads="1"/>
          </p:cNvSpPr>
          <p:nvPr/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 eaLnBrk="1" hangingPunct="1">
              <a:defRPr/>
            </a:pPr>
            <a:endParaRPr lang="en-US" sz="320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ahoma" panose="020B0604030504040204" pitchFamily="34" charset="0"/>
            </a:endParaRPr>
          </a:p>
        </p:txBody>
      </p:sp>
      <p:sp>
        <p:nvSpPr>
          <p:cNvPr id="81924" name="Rectangle 4"/>
          <p:cNvSpPr>
            <a:spLocks noChangeArrowheads="1"/>
          </p:cNvSpPr>
          <p:nvPr/>
        </p:nvSpPr>
        <p:spPr bwMode="auto">
          <a:xfrm>
            <a:off x="1676400" y="228600"/>
            <a:ext cx="5943600" cy="830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defRPr/>
            </a:pPr>
            <a:r>
              <a:rPr lang="sl-SI" sz="2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</a:rPr>
              <a:t>INFECTIVE COLITIS</a:t>
            </a:r>
            <a:br>
              <a:rPr lang="sl-SI" sz="2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</a:rPr>
            </a:br>
            <a:r>
              <a:rPr lang="sl-SI" sz="2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</a:rPr>
              <a:t>PSEUDOMEMBRANOUS COLITIS</a:t>
            </a:r>
            <a:endParaRPr lang="en-US" sz="240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ahoma" panose="020B0604030504040204" pitchFamily="34" charset="0"/>
            </a:endParaRPr>
          </a:p>
        </p:txBody>
      </p:sp>
      <p:pic>
        <p:nvPicPr>
          <p:cNvPr id="24581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9200" y="2819400"/>
            <a:ext cx="5867400" cy="3516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Kolitis-pseudom-3"/>
          <p:cNvPicPr>
            <a:picLocks noChangeAspect="1" noChangeArrowheads="1"/>
          </p:cNvPicPr>
          <p:nvPr/>
        </p:nvPicPr>
        <p:blipFill>
          <a:blip r:embed="rId2">
            <a:lum bright="6000" contrast="12000"/>
          </a:blip>
          <a:srcRect t="11250" b="23750"/>
          <a:stretch>
            <a:fillRect/>
          </a:stretch>
        </p:blipFill>
        <p:spPr bwMode="auto">
          <a:xfrm>
            <a:off x="4419600" y="152400"/>
            <a:ext cx="4525963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3" name="Rectangle 3"/>
          <p:cNvSpPr>
            <a:spLocks noChangeArrowheads="1"/>
          </p:cNvSpPr>
          <p:nvPr/>
        </p:nvSpPr>
        <p:spPr bwMode="auto">
          <a:xfrm>
            <a:off x="76200" y="381000"/>
            <a:ext cx="3582988" cy="173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lang="sl-SI" altLang="en-US" b="1" i="1"/>
              <a:t>Clostridium  difficile</a:t>
            </a:r>
            <a:r>
              <a:rPr lang="sl-SI" altLang="en-US" b="1"/>
              <a:t>  COLITIS</a:t>
            </a:r>
          </a:p>
          <a:p>
            <a:pPr eaLnBrk="1" hangingPunct="1"/>
            <a:r>
              <a:rPr lang="sl-SI" altLang="en-US"/>
              <a:t>Other bacteria: Staphylococcus,</a:t>
            </a:r>
          </a:p>
          <a:p>
            <a:pPr eaLnBrk="1" hangingPunct="1"/>
            <a:r>
              <a:rPr lang="sl-SI" altLang="en-US"/>
              <a:t>Shigella...</a:t>
            </a:r>
          </a:p>
          <a:p>
            <a:pPr eaLnBrk="1" hangingPunct="1"/>
            <a:endParaRPr lang="sl-SI" altLang="en-US"/>
          </a:p>
          <a:p>
            <a:pPr eaLnBrk="1" hangingPunct="1"/>
            <a:endParaRPr lang="sl-SI" altLang="en-US"/>
          </a:p>
          <a:p>
            <a:pPr eaLnBrk="1" hangingPunct="1"/>
            <a:endParaRPr lang="en-GB" altLang="en-US" b="1"/>
          </a:p>
        </p:txBody>
      </p:sp>
      <p:sp>
        <p:nvSpPr>
          <p:cNvPr id="25604" name="Text Box 4"/>
          <p:cNvSpPr txBox="1">
            <a:spLocks noChangeArrowheads="1"/>
          </p:cNvSpPr>
          <p:nvPr/>
        </p:nvSpPr>
        <p:spPr bwMode="auto">
          <a:xfrm>
            <a:off x="381000" y="2819400"/>
            <a:ext cx="3962400" cy="3170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sl-SI" altLang="en-US" sz="2000" u="sng"/>
              <a:t>Pseudomembrane</a:t>
            </a:r>
            <a:r>
              <a:rPr lang="sl-SI" altLang="en-US" sz="2000"/>
              <a:t>: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sl-SI" altLang="en-US" sz="2000"/>
              <a:t>Necrotic tissue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sl-SI" altLang="en-US" sz="2000"/>
              <a:t>Fibrinous &amp; PMF exudate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sl-SI" altLang="en-US" sz="2000"/>
              <a:t>Mucin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sl-SI" altLang="en-US" sz="2000"/>
              <a:t>Bacteria</a:t>
            </a:r>
          </a:p>
          <a:p>
            <a:pPr>
              <a:spcBef>
                <a:spcPct val="50000"/>
              </a:spcBef>
            </a:pPr>
            <a:r>
              <a:rPr lang="sl-SI" altLang="en-US" sz="2000"/>
              <a:t>          above</a:t>
            </a:r>
          </a:p>
          <a:p>
            <a:pPr>
              <a:spcBef>
                <a:spcPct val="50000"/>
              </a:spcBef>
            </a:pPr>
            <a:r>
              <a:rPr lang="sl-SI" altLang="en-US" sz="2000"/>
              <a:t>distended crypts</a:t>
            </a:r>
          </a:p>
        </p:txBody>
      </p:sp>
      <p:pic>
        <p:nvPicPr>
          <p:cNvPr id="25605" name="Picture 5" descr="Pseudo membr 122 95 vulkano copy"/>
          <p:cNvPicPr>
            <a:picLocks noChangeAspect="1" noChangeArrowheads="1"/>
          </p:cNvPicPr>
          <p:nvPr/>
        </p:nvPicPr>
        <p:blipFill>
          <a:blip r:embed="rId3">
            <a:lum bright="-12000" contrast="6000"/>
          </a:blip>
          <a:srcRect l="11758" t="7082" r="15335" b="13243"/>
          <a:stretch>
            <a:fillRect/>
          </a:stretch>
        </p:blipFill>
        <p:spPr bwMode="auto">
          <a:xfrm>
            <a:off x="6548438" y="3048000"/>
            <a:ext cx="2519362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6" name="Text Box 6"/>
          <p:cNvSpPr txBox="1">
            <a:spLocks noChangeArrowheads="1"/>
          </p:cNvSpPr>
          <p:nvPr/>
        </p:nvSpPr>
        <p:spPr bwMode="auto">
          <a:xfrm>
            <a:off x="6553200" y="6415088"/>
            <a:ext cx="2590800" cy="36671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sl-SI" altLang="en-US"/>
              <a:t>Volcano phenomenon</a:t>
            </a:r>
            <a:endParaRPr lang="en-US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3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sl-SI" sz="2800"/>
              <a:t>INFLAMMATORY BOWEL DISEASE</a:t>
            </a:r>
            <a:br>
              <a:rPr lang="sl-SI" sz="2800"/>
            </a:br>
            <a:r>
              <a:rPr lang="sl-SI" sz="2800"/>
              <a:t>= IBD</a:t>
            </a:r>
            <a:endParaRPr lang="en-US" sz="2800"/>
          </a:p>
        </p:txBody>
      </p:sp>
      <p:sp>
        <p:nvSpPr>
          <p:cNvPr id="2263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sl-SI" sz="2400"/>
              <a:t>ULCERATIVE COLITIS</a:t>
            </a:r>
          </a:p>
          <a:p>
            <a:pPr eaLnBrk="1" hangingPunct="1">
              <a:defRPr/>
            </a:pPr>
            <a:r>
              <a:rPr lang="sl-SI" sz="2400"/>
              <a:t>CROHN COLITIS</a:t>
            </a:r>
          </a:p>
          <a:p>
            <a:pPr eaLnBrk="1" hangingPunct="1">
              <a:defRPr/>
            </a:pPr>
            <a:endParaRPr lang="sl-SI" sz="2800"/>
          </a:p>
          <a:p>
            <a:pPr marL="0" indent="0" eaLnBrk="1" hangingPunct="1">
              <a:buFont typeface="Wingdings" pitchFamily="2" charset="2"/>
              <a:buNone/>
              <a:defRPr/>
            </a:pPr>
            <a:r>
              <a:rPr lang="sl-SI" sz="2000"/>
              <a:t>- Chronic relapsing inflammatory diseases of unknown etiology</a:t>
            </a:r>
          </a:p>
          <a:p>
            <a:pPr marL="0" indent="0" eaLnBrk="1" hangingPunct="1">
              <a:buFont typeface="Wingdings" pitchFamily="2" charset="2"/>
              <a:buNone/>
              <a:defRPr/>
            </a:pPr>
            <a:r>
              <a:rPr lang="sl-SI" sz="2000"/>
              <a:t>- Abnormal local immune response against normal intestinal flora and against some self antigens (?) in genetically susceptible patients</a:t>
            </a:r>
          </a:p>
          <a:p>
            <a:pPr marL="0" indent="0" eaLnBrk="1" hangingPunct="1">
              <a:buFont typeface="Wingdings" pitchFamily="2" charset="2"/>
              <a:buNone/>
              <a:defRPr/>
            </a:pPr>
            <a:endParaRPr lang="sl-SI" sz="2000"/>
          </a:p>
          <a:p>
            <a:pPr marL="0" indent="0" eaLnBrk="1" hangingPunct="1">
              <a:buFont typeface="Wingdings" pitchFamily="2" charset="2"/>
              <a:buNone/>
              <a:defRPr/>
            </a:pPr>
            <a:r>
              <a:rPr lang="sl-SI" sz="2000"/>
              <a:t>Ulcerative colitis affects only the colon</a:t>
            </a:r>
          </a:p>
          <a:p>
            <a:pPr marL="0" indent="0" eaLnBrk="1" hangingPunct="1">
              <a:buFont typeface="Wingdings" pitchFamily="2" charset="2"/>
              <a:buNone/>
              <a:defRPr/>
            </a:pPr>
            <a:r>
              <a:rPr lang="sl-SI" sz="2000"/>
              <a:t>Crohn disease is chronic granulomatous disease of any segment of the GIT (mostly ileum): 50% of cases without granulomas</a:t>
            </a:r>
          </a:p>
          <a:p>
            <a:pPr marL="0" indent="0" eaLnBrk="1" hangingPunct="1">
              <a:buFont typeface="Wingdings" pitchFamily="2" charset="2"/>
              <a:buNone/>
              <a:defRPr/>
            </a:pPr>
            <a:endParaRPr lang="sl-SI" sz="2000"/>
          </a:p>
          <a:p>
            <a:pPr eaLnBrk="1" hangingPunct="1">
              <a:defRPr/>
            </a:pPr>
            <a:endParaRPr lang="sl-SI" sz="2800"/>
          </a:p>
          <a:p>
            <a:pPr marL="0" indent="0" eaLnBrk="1" hangingPunct="1">
              <a:buFont typeface="Wingdings" pitchFamily="2" charset="2"/>
              <a:buNone/>
              <a:defRPr/>
            </a:pPr>
            <a:endParaRPr lang="en-US" sz="28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ChangeArrowheads="1"/>
          </p:cNvSpPr>
          <p:nvPr/>
        </p:nvSpPr>
        <p:spPr bwMode="auto">
          <a:xfrm>
            <a:off x="304800" y="569913"/>
            <a:ext cx="8534400" cy="5508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sl-SI" sz="24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  </a:t>
            </a:r>
            <a:r>
              <a:rPr lang="sl-SI" sz="24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imes New Roman" pitchFamily="18" charset="0"/>
              </a:rPr>
              <a:t>ULCERATIVE COLITIS</a:t>
            </a:r>
            <a:endParaRPr lang="sr-Latn-CS" sz="24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eaLnBrk="1" hangingPunct="1">
              <a:defRPr/>
            </a:pPr>
            <a:endParaRPr lang="sr-Latn-CS" sz="24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eaLnBrk="1" hangingPunct="1">
              <a:buFontTx/>
              <a:buChar char="•"/>
              <a:defRPr/>
            </a:pPr>
            <a:r>
              <a:rPr lang="sr-Latn-CS" sz="2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ulceroinflammatory disease limited to the colon</a:t>
            </a:r>
          </a:p>
          <a:p>
            <a:pPr eaLnBrk="1" hangingPunct="1">
              <a:buFontTx/>
              <a:buChar char="•"/>
              <a:defRPr/>
            </a:pPr>
            <a:r>
              <a:rPr lang="sr-Latn-CS" sz="2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affected: only </a:t>
            </a:r>
            <a:r>
              <a:rPr lang="sr-Latn-CS" sz="2000" u="sng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mucosa</a:t>
            </a:r>
            <a:r>
              <a:rPr lang="sr-Latn-CS" sz="2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(</a:t>
            </a:r>
            <a:r>
              <a:rPr lang="sr-Latn-CS" sz="2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sym typeface="Symbol" pitchFamily="18" charset="2"/>
              </a:rPr>
              <a:t></a:t>
            </a:r>
            <a:r>
              <a:rPr lang="sr-Latn-CS" sz="2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submucosa)</a:t>
            </a:r>
          </a:p>
          <a:p>
            <a:pPr eaLnBrk="1" hangingPunct="1">
              <a:buFontTx/>
              <a:buChar char="•"/>
              <a:defRPr/>
            </a:pPr>
            <a:r>
              <a:rPr lang="sr-Latn-CS" sz="2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starts in rectum </a:t>
            </a:r>
            <a:r>
              <a:rPr lang="sr-Latn-CS" sz="2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rial" charset="0"/>
              </a:rPr>
              <a:t>→ proximal extending </a:t>
            </a:r>
            <a:r>
              <a:rPr lang="sr-Latn-CS" sz="2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rial" charset="0"/>
                <a:sym typeface="Symbol" pitchFamily="18" charset="2"/>
              </a:rPr>
              <a:t>→ pancolitis</a:t>
            </a:r>
          </a:p>
          <a:p>
            <a:pPr eaLnBrk="1" hangingPunct="1">
              <a:buFontTx/>
              <a:buChar char="•"/>
              <a:defRPr/>
            </a:pPr>
            <a:r>
              <a:rPr lang="sr-Latn-CS" sz="2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chronic relapsing disease:</a:t>
            </a:r>
          </a:p>
          <a:p>
            <a:pPr lvl="1" eaLnBrk="1" hangingPunct="1">
              <a:buFontTx/>
              <a:buChar char="•"/>
              <a:defRPr/>
            </a:pPr>
            <a:r>
              <a:rPr lang="sr-Latn-CS" sz="2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active disease periods = relaps (bloody diarhhea, pain, fever)</a:t>
            </a:r>
          </a:p>
          <a:p>
            <a:pPr lvl="1" eaLnBrk="1" hangingPunct="1">
              <a:buFontTx/>
              <a:buChar char="•"/>
              <a:defRPr/>
            </a:pPr>
            <a:r>
              <a:rPr lang="sr-Latn-CS" sz="2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remissions (regeneration)</a:t>
            </a:r>
          </a:p>
          <a:p>
            <a:pPr>
              <a:defRPr/>
            </a:pPr>
            <a:endParaRPr lang="sl-SI" sz="20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>
              <a:defRPr/>
            </a:pPr>
            <a:r>
              <a:rPr lang="sl-SI" sz="2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Etiology:  unknown</a:t>
            </a:r>
          </a:p>
          <a:p>
            <a:pPr>
              <a:defRPr/>
            </a:pPr>
            <a:r>
              <a:rPr lang="sl-SI" sz="2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Childhood: +</a:t>
            </a:r>
          </a:p>
          <a:p>
            <a:pPr>
              <a:defRPr/>
            </a:pPr>
            <a:r>
              <a:rPr lang="sl-SI" sz="2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Adults: any age, peaks: 20 – 25, 50 years</a:t>
            </a:r>
          </a:p>
          <a:p>
            <a:pPr>
              <a:defRPr/>
            </a:pPr>
            <a:r>
              <a:rPr lang="sl-SI" sz="2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Systemic disorder: migratory polyarthritis, ankylosing spondylitis, uveitis, erythema nodosum, PRIMARY SCLEROSING CHOLANGITIS.....</a:t>
            </a:r>
          </a:p>
          <a:p>
            <a:pPr>
              <a:defRPr/>
            </a:pPr>
            <a:endParaRPr lang="sl-SI" sz="20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>
              <a:defRPr/>
            </a:pPr>
            <a:endParaRPr lang="en-US" sz="20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lvl="1" eaLnBrk="1" hangingPunct="1">
              <a:defRPr/>
            </a:pPr>
            <a:endParaRPr lang="sr-Latn-CS" sz="24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2"/>
          <p:cNvSpPr>
            <a:spLocks noChangeArrowheads="1"/>
          </p:cNvSpPr>
          <p:nvPr/>
        </p:nvSpPr>
        <p:spPr bwMode="auto">
          <a:xfrm>
            <a:off x="304800" y="838200"/>
            <a:ext cx="4076700" cy="2887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sl-SI" sz="2800"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ULCERATIVE COLITIS</a:t>
            </a:r>
            <a:endParaRPr lang="en-US" sz="2800">
              <a:effectLst>
                <a:outerShdw blurRad="38100" dist="38100" dir="2700000" algn="tl">
                  <a:srgbClr val="000000"/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>
              <a:defRPr/>
            </a:pPr>
            <a:endParaRPr lang="sl-SI" sz="2400">
              <a:effectLst>
                <a:outerShdw blurRad="38100" dist="38100" dir="2700000" algn="tl">
                  <a:srgbClr val="000000"/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>
              <a:lnSpc>
                <a:spcPct val="130000"/>
              </a:lnSpc>
              <a:defRPr/>
            </a:pPr>
            <a:r>
              <a:rPr lang="sl-SI" sz="24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HISTOLOGY depends on:</a:t>
            </a:r>
          </a:p>
          <a:p>
            <a:pPr>
              <a:lnSpc>
                <a:spcPct val="130000"/>
              </a:lnSpc>
              <a:defRPr/>
            </a:pPr>
            <a:endParaRPr lang="sl-SI" sz="240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>
              <a:lnSpc>
                <a:spcPct val="140000"/>
              </a:lnSpc>
              <a:buFontTx/>
              <a:buChar char="-"/>
              <a:defRPr/>
            </a:pPr>
            <a:r>
              <a:rPr lang="sl-SI" sz="24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active disease or remission</a:t>
            </a:r>
          </a:p>
          <a:p>
            <a:pPr>
              <a:lnSpc>
                <a:spcPct val="140000"/>
              </a:lnSpc>
              <a:buFontTx/>
              <a:buChar char="-"/>
              <a:defRPr/>
            </a:pPr>
            <a:r>
              <a:rPr lang="sl-SI" sz="24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duration</a:t>
            </a:r>
            <a:endParaRPr lang="en-US" sz="240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28675" name="Picture 6"/>
          <p:cNvPicPr>
            <a:picLocks noChangeAspect="1"/>
          </p:cNvPicPr>
          <p:nvPr/>
        </p:nvPicPr>
        <p:blipFill>
          <a:blip r:embed="rId2"/>
          <a:srcRect l="34445" t="47343" r="5554"/>
          <a:stretch>
            <a:fillRect/>
          </a:stretch>
        </p:blipFill>
        <p:spPr bwMode="auto">
          <a:xfrm>
            <a:off x="4800600" y="304800"/>
            <a:ext cx="4114800" cy="4532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6" name="TextBox 7"/>
          <p:cNvSpPr txBox="1">
            <a:spLocks noChangeArrowheads="1"/>
          </p:cNvSpPr>
          <p:nvPr/>
        </p:nvSpPr>
        <p:spPr bwMode="auto">
          <a:xfrm>
            <a:off x="4381500" y="4953000"/>
            <a:ext cx="4416425" cy="150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sl-SI" altLang="en-US" sz="2000"/>
              <a:t>Active disease</a:t>
            </a:r>
            <a:r>
              <a:rPr lang="sl-SI" altLang="en-US"/>
              <a:t>: </a:t>
            </a:r>
          </a:p>
          <a:p>
            <a:r>
              <a:rPr lang="sl-SI" altLang="en-US"/>
              <a:t>- Hyperemia</a:t>
            </a:r>
          </a:p>
          <a:p>
            <a:r>
              <a:rPr lang="sl-SI" altLang="en-US"/>
              <a:t>- Mucosal edema</a:t>
            </a:r>
          </a:p>
          <a:p>
            <a:r>
              <a:rPr lang="sl-SI" altLang="en-US"/>
              <a:t>- Granularity of the mucosa</a:t>
            </a:r>
          </a:p>
          <a:p>
            <a:r>
              <a:rPr lang="sl-SI" altLang="en-US"/>
              <a:t>- Endoscopically: friability of the mucosa </a:t>
            </a:r>
            <a:endParaRPr lang="en-US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33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3657600" cy="715962"/>
          </a:xfrm>
        </p:spPr>
        <p:txBody>
          <a:bodyPr/>
          <a:lstStyle/>
          <a:p>
            <a:pPr algn="l" eaLnBrk="1" hangingPunct="1">
              <a:defRPr/>
            </a:pPr>
            <a:r>
              <a:rPr lang="sl-SI" sz="28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ULCERATIVE COLITIS</a:t>
            </a:r>
            <a:endParaRPr lang="en-US" sz="280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273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6200" y="1066800"/>
            <a:ext cx="5561013" cy="548640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sl-SI" sz="2400"/>
              <a:t>HISTOLOGY</a:t>
            </a:r>
            <a:r>
              <a:rPr lang="sl-SI" sz="2000"/>
              <a:t>: </a:t>
            </a:r>
            <a:r>
              <a:rPr lang="sl-SI" sz="2000" b="1"/>
              <a:t>mild &amp; moderate forms</a:t>
            </a:r>
            <a:r>
              <a:rPr lang="sl-SI" sz="2000"/>
              <a:t>:</a:t>
            </a:r>
          </a:p>
          <a:p>
            <a:pPr eaLnBrk="1" hangingPunct="1">
              <a:defRPr/>
            </a:pPr>
            <a:r>
              <a:rPr lang="sl-SI" sz="2000" u="sng"/>
              <a:t>ACTIVE DISASE</a:t>
            </a:r>
            <a:r>
              <a:rPr lang="sl-SI" sz="2000"/>
              <a:t>: active inflammation: </a:t>
            </a:r>
          </a:p>
          <a:p>
            <a:pPr marL="0" indent="0" eaLnBrk="1" hangingPunct="1">
              <a:buFont typeface="Wingdings" pitchFamily="2" charset="2"/>
              <a:buNone/>
              <a:defRPr/>
            </a:pPr>
            <a:r>
              <a:rPr lang="sl-SI" sz="2000"/>
              <a:t>- cryptitis &amp; crypt abscess</a:t>
            </a:r>
          </a:p>
          <a:p>
            <a:pPr marL="0" indent="0" eaLnBrk="1" hangingPunct="1">
              <a:buFont typeface="Wingdings" pitchFamily="2" charset="2"/>
              <a:buNone/>
              <a:defRPr/>
            </a:pPr>
            <a:r>
              <a:rPr lang="sl-SI" sz="2000"/>
              <a:t>- erosions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sl-SI" sz="2000"/>
              <a:t>- loss of the crypts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sl-SI" sz="2000"/>
              <a:t>- lymphoplasmocytic infiltration in the mucosal lamina propria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sl-SI" sz="2000"/>
          </a:p>
          <a:p>
            <a:pPr eaLnBrk="1" hangingPunct="1">
              <a:defRPr/>
            </a:pPr>
            <a:r>
              <a:rPr lang="sl-SI" sz="2000" u="sng"/>
              <a:t>REMISSION</a:t>
            </a:r>
            <a:r>
              <a:rPr lang="sl-SI" sz="2000"/>
              <a:t>: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sl-SI" sz="2000"/>
              <a:t>- mucosal regeneration</a:t>
            </a:r>
          </a:p>
          <a:p>
            <a:pPr marL="0" indent="0" eaLnBrk="1" hangingPunct="1">
              <a:buFont typeface="Wingdings" pitchFamily="2" charset="2"/>
              <a:buNone/>
              <a:defRPr/>
            </a:pPr>
            <a:r>
              <a:rPr lang="sl-SI" sz="2000"/>
              <a:t>- crypt atrophy     progressive mucosal atrophy</a:t>
            </a:r>
          </a:p>
          <a:p>
            <a:pPr marL="0" indent="0" eaLnBrk="1" hangingPunct="1">
              <a:buFont typeface="Wingdings" pitchFamily="2" charset="2"/>
              <a:buNone/>
              <a:defRPr/>
            </a:pPr>
            <a:r>
              <a:rPr lang="sl-SI" sz="2000"/>
              <a:t> - lymphocyte &amp; plasma cell infiltration in the mucosal lamina propria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sl-SI" sz="2000"/>
          </a:p>
          <a:p>
            <a:pPr eaLnBrk="1" hangingPunct="1">
              <a:buFont typeface="Wingdings" pitchFamily="2" charset="2"/>
              <a:buNone/>
              <a:defRPr/>
            </a:pPr>
            <a:endParaRPr lang="sl-SI" sz="2000"/>
          </a:p>
        </p:txBody>
      </p:sp>
      <p:pic>
        <p:nvPicPr>
          <p:cNvPr id="29700" name="Picture 3" descr="x172"/>
          <p:cNvPicPr>
            <a:picLocks noChangeAspect="1" noChangeArrowheads="1"/>
          </p:cNvPicPr>
          <p:nvPr/>
        </p:nvPicPr>
        <p:blipFill>
          <a:blip r:embed="rId2">
            <a:lum bright="-18000" contrast="18000"/>
          </a:blip>
          <a:srcRect b="3149"/>
          <a:stretch>
            <a:fillRect/>
          </a:stretch>
        </p:blipFill>
        <p:spPr bwMode="auto">
          <a:xfrm>
            <a:off x="5645150" y="1066800"/>
            <a:ext cx="3125788" cy="2236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1" name="Picture 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83263" y="4310063"/>
            <a:ext cx="2979737" cy="2243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702" name="Right Arrow 3"/>
          <p:cNvSpPr>
            <a:spLocks noChangeArrowheads="1"/>
          </p:cNvSpPr>
          <p:nvPr/>
        </p:nvSpPr>
        <p:spPr bwMode="auto">
          <a:xfrm>
            <a:off x="1905000" y="4876800"/>
            <a:ext cx="228600" cy="1524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tx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4"/>
          <p:cNvSpPr>
            <a:spLocks noChangeArrowheads="1"/>
          </p:cNvSpPr>
          <p:nvPr/>
        </p:nvSpPr>
        <p:spPr bwMode="auto">
          <a:xfrm>
            <a:off x="196850" y="168275"/>
            <a:ext cx="71437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lang="sl-SI" altLang="en-US" sz="2400">
                <a:cs typeface="Tahoma" charset="0"/>
              </a:rPr>
              <a:t>ULCERATIVE COLITIS – severe, longstanding form:</a:t>
            </a:r>
            <a:endParaRPr lang="en-GB" altLang="en-US" sz="2400">
              <a:cs typeface="Tahoma" charset="0"/>
            </a:endParaRPr>
          </a:p>
        </p:txBody>
      </p:sp>
      <p:pic>
        <p:nvPicPr>
          <p:cNvPr id="30723" name="Picture 6" descr="UC-10x"/>
          <p:cNvPicPr>
            <a:picLocks noChangeAspect="1" noChangeArrowheads="1"/>
          </p:cNvPicPr>
          <p:nvPr/>
        </p:nvPicPr>
        <p:blipFill>
          <a:blip r:embed="rId2">
            <a:lum contrast="24000"/>
          </a:blip>
          <a:srcRect r="3302"/>
          <a:stretch>
            <a:fillRect/>
          </a:stretch>
        </p:blipFill>
        <p:spPr bwMode="auto">
          <a:xfrm>
            <a:off x="1811338" y="1333500"/>
            <a:ext cx="1690687" cy="235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4" name="Picture 7" descr="UC-20x"/>
          <p:cNvPicPr>
            <a:picLocks noChangeAspect="1" noChangeArrowheads="1"/>
          </p:cNvPicPr>
          <p:nvPr/>
        </p:nvPicPr>
        <p:blipFill>
          <a:blip r:embed="rId3">
            <a:lum contrast="6000"/>
          </a:blip>
          <a:srcRect l="30988" t="19502" r="5487" b="3450"/>
          <a:stretch>
            <a:fillRect/>
          </a:stretch>
        </p:blipFill>
        <p:spPr bwMode="auto">
          <a:xfrm>
            <a:off x="227013" y="1328738"/>
            <a:ext cx="1443037" cy="2360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Rectangle 1"/>
          <p:cNvSpPr/>
          <p:nvPr/>
        </p:nvSpPr>
        <p:spPr>
          <a:xfrm>
            <a:off x="76200" y="630238"/>
            <a:ext cx="8455025" cy="923925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sl-SI" u="sng">
                <a:latin typeface="+mn-lt"/>
              </a:rPr>
              <a:t>- ACTIVE DISASE</a:t>
            </a:r>
            <a:r>
              <a:rPr lang="sl-SI">
                <a:latin typeface="+mn-lt"/>
              </a:rPr>
              <a:t>: fusion of crypt-abscesses to form mucosal ulcers = focal necrosis of mucosa &amp; superficial submucosa</a:t>
            </a:r>
            <a:endParaRPr lang="en-US">
              <a:latin typeface="+mn-lt"/>
            </a:endParaRPr>
          </a:p>
          <a:p>
            <a:pPr eaLnBrk="1" hangingPunct="1">
              <a:defRPr/>
            </a:pPr>
            <a:r>
              <a:rPr lang="sl-SI">
                <a:latin typeface="+mn-lt"/>
              </a:rPr>
              <a:t> </a:t>
            </a:r>
          </a:p>
        </p:txBody>
      </p:sp>
      <p:pic>
        <p:nvPicPr>
          <p:cNvPr id="30726" name="Picture 4" descr="UC-10x-4"/>
          <p:cNvPicPr>
            <a:picLocks noChangeAspect="1" noChangeArrowheads="1"/>
          </p:cNvPicPr>
          <p:nvPr/>
        </p:nvPicPr>
        <p:blipFill>
          <a:blip r:embed="rId4">
            <a:lum bright="6000" contrast="12000"/>
          </a:blip>
          <a:srcRect r="2063"/>
          <a:stretch>
            <a:fillRect/>
          </a:stretch>
        </p:blipFill>
        <p:spPr bwMode="auto">
          <a:xfrm>
            <a:off x="192088" y="3784600"/>
            <a:ext cx="3619500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7" name="AutoShape 10"/>
          <p:cNvSpPr>
            <a:spLocks noChangeArrowheads="1"/>
          </p:cNvSpPr>
          <p:nvPr/>
        </p:nvSpPr>
        <p:spPr bwMode="auto">
          <a:xfrm>
            <a:off x="1787525" y="3630613"/>
            <a:ext cx="381000" cy="838200"/>
          </a:xfrm>
          <a:prstGeom prst="downArrow">
            <a:avLst>
              <a:gd name="adj1" fmla="val 50000"/>
              <a:gd name="adj2" fmla="val 5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eaVert" wrap="none" anchor="ctr"/>
          <a:lstStyle/>
          <a:p>
            <a:endParaRPr lang="en-US" altLang="en-US"/>
          </a:p>
        </p:txBody>
      </p:sp>
      <p:pic>
        <p:nvPicPr>
          <p:cNvPr id="30728" name="Picture 5" descr="UC MA6OVO"/>
          <p:cNvPicPr>
            <a:picLocks noChangeAspect="1" noChangeArrowheads="1"/>
          </p:cNvPicPr>
          <p:nvPr/>
        </p:nvPicPr>
        <p:blipFill>
          <a:blip r:embed="rId5">
            <a:lum contrast="6000"/>
          </a:blip>
          <a:srcRect t="2373" b="9491"/>
          <a:stretch>
            <a:fillRect/>
          </a:stretch>
        </p:blipFill>
        <p:spPr bwMode="auto">
          <a:xfrm>
            <a:off x="4267200" y="1323975"/>
            <a:ext cx="4033838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9" name="Text Box 6"/>
          <p:cNvSpPr txBox="1">
            <a:spLocks noChangeArrowheads="1"/>
          </p:cNvSpPr>
          <p:nvPr/>
        </p:nvSpPr>
        <p:spPr bwMode="auto">
          <a:xfrm>
            <a:off x="4289425" y="4049713"/>
            <a:ext cx="395922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sl-SI" altLang="en-US" sz="1400"/>
              <a:t>ulcerations, mucosal remnants = pseudopolyps </a:t>
            </a:r>
            <a:endParaRPr lang="en-US" altLang="en-US" sz="1400"/>
          </a:p>
        </p:txBody>
      </p:sp>
      <p:sp>
        <p:nvSpPr>
          <p:cNvPr id="8" name="Rectangle 7"/>
          <p:cNvSpPr/>
          <p:nvPr/>
        </p:nvSpPr>
        <p:spPr>
          <a:xfrm>
            <a:off x="4303713" y="4684713"/>
            <a:ext cx="4233862" cy="1255712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spcBef>
                <a:spcPct val="20000"/>
              </a:spcBef>
              <a:buClr>
                <a:srgbClr val="FFCC66"/>
              </a:buClr>
              <a:buSzPct val="80000"/>
              <a:defRPr/>
            </a:pPr>
            <a:r>
              <a:rPr lang="sl-SI" u="sng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- REMISSION</a:t>
            </a:r>
            <a:r>
              <a:rPr lang="sl-SI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:</a:t>
            </a:r>
          </a:p>
          <a:p>
            <a:pPr eaLnBrk="1" hangingPunct="1">
              <a:buFont typeface="Wingdings" panose="05000000000000000000" pitchFamily="2" charset="2"/>
              <a:buNone/>
              <a:defRPr/>
            </a:pPr>
            <a:r>
              <a:rPr lang="sl-SI">
                <a:latin typeface="Tahoma" panose="020B0604030504040204" pitchFamily="34" charset="0"/>
              </a:rPr>
              <a:t>granulation tissue in the ulcers – persistent bleeding - surgery</a:t>
            </a:r>
          </a:p>
          <a:p>
            <a:pPr eaLnBrk="1" hangingPunct="1">
              <a:spcBef>
                <a:spcPct val="20000"/>
              </a:spcBef>
              <a:buClr>
                <a:srgbClr val="FFCC66"/>
              </a:buClr>
              <a:buSzPct val="80000"/>
              <a:defRPr/>
            </a:pPr>
            <a:endParaRPr lang="sl-SI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ahom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37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sl-SI" sz="2800"/>
              <a:t>ULCERATIVE COLITIS</a:t>
            </a:r>
            <a:endParaRPr lang="en-US" sz="2800"/>
          </a:p>
        </p:txBody>
      </p:sp>
      <p:sp>
        <p:nvSpPr>
          <p:cNvPr id="22937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28600" y="1371600"/>
            <a:ext cx="8686800" cy="5029200"/>
          </a:xfrm>
        </p:spPr>
        <p:txBody>
          <a:bodyPr/>
          <a:lstStyle/>
          <a:p>
            <a:pPr marL="533400" indent="-533400" eaLnBrk="1" hangingPunct="1">
              <a:buFont typeface="Wingdings" pitchFamily="2" charset="2"/>
              <a:buNone/>
              <a:defRPr/>
            </a:pPr>
            <a:r>
              <a:rPr lang="sl-SI" sz="2000"/>
              <a:t>COMPLICATIONS:</a:t>
            </a:r>
          </a:p>
          <a:p>
            <a:pPr marL="533400" indent="-533400" eaLnBrk="1" hangingPunct="1">
              <a:buFont typeface="Wingdings" pitchFamily="2" charset="2"/>
              <a:buNone/>
              <a:defRPr/>
            </a:pPr>
            <a:r>
              <a:rPr lang="sl-SI" sz="2000" b="1"/>
              <a:t>1</a:t>
            </a:r>
            <a:r>
              <a:rPr lang="sl-SI" sz="2000"/>
              <a:t>. </a:t>
            </a:r>
            <a:r>
              <a:rPr lang="sl-SI" sz="2000" b="1"/>
              <a:t>Toxic megacolon</a:t>
            </a:r>
          </a:p>
          <a:p>
            <a:pPr marL="533400" indent="-533400" eaLnBrk="1" hangingPunct="1">
              <a:buFont typeface="Wingdings" pitchFamily="2" charset="2"/>
              <a:buNone/>
              <a:defRPr/>
            </a:pPr>
            <a:r>
              <a:rPr lang="sl-SI" sz="2000"/>
              <a:t>	large areas of ulcers </a:t>
            </a:r>
            <a:r>
              <a:rPr lang="sl-SI" sz="2000">
                <a:latin typeface="Arial" charset="0"/>
                <a:cs typeface="Arial" charset="0"/>
              </a:rPr>
              <a:t>→ </a:t>
            </a:r>
            <a:r>
              <a:rPr lang="sl-SI" sz="2000"/>
              <a:t>exposure of muscle coat and neural plexuses to feces </a:t>
            </a:r>
            <a:r>
              <a:rPr lang="sl-SI" sz="2000">
                <a:latin typeface="Arial" charset="0"/>
                <a:cs typeface="Arial" charset="0"/>
              </a:rPr>
              <a:t>→ </a:t>
            </a:r>
            <a:r>
              <a:rPr lang="sl-SI" sz="2000"/>
              <a:t>toxic damage to the muscle coat &amp; neural plexuses </a:t>
            </a:r>
            <a:r>
              <a:rPr lang="sl-SI" sz="2000">
                <a:latin typeface="Arial" charset="0"/>
                <a:cs typeface="Arial" charset="0"/>
              </a:rPr>
              <a:t>→ loss of the neuromuscular function → dilation → transmural inflammation</a:t>
            </a:r>
          </a:p>
          <a:p>
            <a:pPr marL="533400" indent="-533400" eaLnBrk="1" hangingPunct="1">
              <a:buFont typeface="Wingdings" pitchFamily="2" charset="2"/>
              <a:buNone/>
              <a:defRPr/>
            </a:pPr>
            <a:endParaRPr lang="sl-SI" sz="2000">
              <a:latin typeface="Arial" charset="0"/>
              <a:cs typeface="Arial" charset="0"/>
            </a:endParaRPr>
          </a:p>
          <a:p>
            <a:pPr marL="0" indent="0" eaLnBrk="1" hangingPunct="1">
              <a:buFont typeface="Wingdings" pitchFamily="2" charset="2"/>
              <a:buNone/>
              <a:defRPr/>
            </a:pPr>
            <a:r>
              <a:rPr lang="sl-SI" sz="2000" b="1">
                <a:latin typeface="Arial" charset="0"/>
                <a:cs typeface="Arial" charset="0"/>
              </a:rPr>
              <a:t>2</a:t>
            </a:r>
            <a:r>
              <a:rPr lang="sl-SI" sz="2000">
                <a:latin typeface="Arial" charset="0"/>
                <a:cs typeface="Arial" charset="0"/>
              </a:rPr>
              <a:t>. </a:t>
            </a:r>
            <a:r>
              <a:rPr lang="sl-SI" sz="2000" b="1">
                <a:latin typeface="Arial" charset="0"/>
                <a:cs typeface="Arial" charset="0"/>
              </a:rPr>
              <a:t>Dysplasia</a:t>
            </a:r>
            <a:r>
              <a:rPr lang="sl-SI" sz="2000">
                <a:latin typeface="Arial" charset="0"/>
                <a:cs typeface="Arial" charset="0"/>
              </a:rPr>
              <a:t> (→ adenocarcinoma)</a:t>
            </a:r>
          </a:p>
          <a:p>
            <a:pPr marL="533400" indent="-533400" eaLnBrk="1" hangingPunct="1">
              <a:buFont typeface="Wingdings" pitchFamily="2" charset="2"/>
              <a:buNone/>
              <a:defRPr/>
            </a:pPr>
            <a:endParaRPr lang="sl-SI" sz="2000">
              <a:latin typeface="Arial" charset="0"/>
              <a:cs typeface="Arial" charset="0"/>
            </a:endParaRPr>
          </a:p>
          <a:p>
            <a:pPr marL="533400" indent="-533400" eaLnBrk="1" hangingPunct="1">
              <a:buFont typeface="Wingdings" pitchFamily="2" charset="2"/>
              <a:buNone/>
              <a:defRPr/>
            </a:pPr>
            <a:r>
              <a:rPr lang="sl-SI" sz="2000">
                <a:ea typeface="Tahoma" panose="020B0604030504040204" pitchFamily="34" charset="0"/>
                <a:cs typeface="Tahoma" panose="020B0604030504040204" pitchFamily="34" charset="0"/>
              </a:rPr>
              <a:t>Carcinomas in UC are :</a:t>
            </a:r>
          </a:p>
          <a:p>
            <a:pPr marL="533400" indent="-533400" eaLnBrk="1" hangingPunct="1">
              <a:buFont typeface="Wingdings" pitchFamily="2" charset="2"/>
              <a:buNone/>
              <a:defRPr/>
            </a:pPr>
            <a:r>
              <a:rPr lang="sl-SI" sz="2000">
                <a:ea typeface="Tahoma" panose="020B0604030504040204" pitchFamily="34" charset="0"/>
                <a:cs typeface="Tahoma" panose="020B0604030504040204" pitchFamily="34" charset="0"/>
              </a:rPr>
              <a:t>- more aggressive</a:t>
            </a:r>
          </a:p>
          <a:p>
            <a:pPr marL="0" indent="0" eaLnBrk="1" hangingPunct="1">
              <a:buFont typeface="Wingdings" pitchFamily="2" charset="2"/>
              <a:buNone/>
              <a:defRPr/>
            </a:pPr>
            <a:r>
              <a:rPr lang="sl-SI" sz="2000">
                <a:ea typeface="Tahoma" panose="020B0604030504040204" pitchFamily="34" charset="0"/>
                <a:cs typeface="Tahoma" panose="020B0604030504040204" pitchFamily="34" charset="0"/>
              </a:rPr>
              <a:t>- more often multiple</a:t>
            </a:r>
            <a:endParaRPr lang="sl-SI" sz="1200"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31748" name="Picture 4" descr="UC-displ-20x-6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lum contrast="6000"/>
          </a:blip>
          <a:srcRect r="5257"/>
          <a:stretch>
            <a:fillRect/>
          </a:stretch>
        </p:blipFill>
        <p:spPr>
          <a:xfrm>
            <a:off x="4800600" y="3352800"/>
            <a:ext cx="4038600" cy="2998788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152400"/>
            <a:ext cx="4724400" cy="1143000"/>
          </a:xfrm>
        </p:spPr>
        <p:txBody>
          <a:bodyPr/>
          <a:lstStyle/>
          <a:p>
            <a:pPr eaLnBrk="1" hangingPunct="1">
              <a:defRPr/>
            </a:pPr>
            <a:r>
              <a:rPr lang="sl-SI" sz="3600">
                <a:solidFill>
                  <a:schemeClr val="tx1"/>
                </a:solidFill>
              </a:rPr>
              <a:t>COLON</a:t>
            </a:r>
            <a:endParaRPr lang="en-US" sz="3600">
              <a:solidFill>
                <a:schemeClr val="tx1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447800"/>
            <a:ext cx="1905000" cy="205740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sl-SI" sz="2800" b="1"/>
              <a:t>Histology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sl-SI" sz="2000"/>
              <a:t>Mucosa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sl-SI" sz="2000"/>
              <a:t>Submucosa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sl-SI" sz="2000"/>
              <a:t>Muscle coat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sl-SI" sz="2000"/>
              <a:t>Serosa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en-US" sz="2000"/>
          </a:p>
        </p:txBody>
      </p:sp>
      <p:pic>
        <p:nvPicPr>
          <p:cNvPr id="5124" name="Picture 4" descr="NEc-chrom-40x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>
            <a:lum contrast="6000"/>
          </a:blip>
          <a:srcRect l="32076" t="22278" r="18867" b="16962"/>
          <a:stretch>
            <a:fillRect/>
          </a:stretch>
        </p:blipFill>
        <p:spPr>
          <a:xfrm>
            <a:off x="457200" y="4038600"/>
            <a:ext cx="2332038" cy="2171700"/>
          </a:xfrm>
          <a:noFill/>
        </p:spPr>
      </p:pic>
      <p:pic>
        <p:nvPicPr>
          <p:cNvPr id="5125" name="Picture 14" descr="DCR-sluz-norm-20x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3">
            <a:lum contrast="12000"/>
          </a:blip>
          <a:srcRect t="1515"/>
          <a:stretch>
            <a:fillRect/>
          </a:stretch>
        </p:blipFill>
        <p:spPr>
          <a:xfrm>
            <a:off x="4953000" y="1295400"/>
            <a:ext cx="3735388" cy="4953000"/>
          </a:xfrm>
          <a:noFill/>
        </p:spPr>
      </p:pic>
      <p:sp>
        <p:nvSpPr>
          <p:cNvPr id="5126" name="Text Box 16"/>
          <p:cNvSpPr txBox="1">
            <a:spLocks noChangeArrowheads="1"/>
          </p:cNvSpPr>
          <p:nvPr/>
        </p:nvSpPr>
        <p:spPr bwMode="auto">
          <a:xfrm>
            <a:off x="4876800" y="228600"/>
            <a:ext cx="3962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sl-SI" altLang="en-US" sz="2400" b="1"/>
              <a:t>MUCOSA</a:t>
            </a:r>
            <a:endParaRPr lang="en-US" altLang="en-US" sz="2400" b="1"/>
          </a:p>
        </p:txBody>
      </p:sp>
      <p:sp>
        <p:nvSpPr>
          <p:cNvPr id="5127" name="Text Box 17"/>
          <p:cNvSpPr txBox="1">
            <a:spLocks noChangeArrowheads="1"/>
          </p:cNvSpPr>
          <p:nvPr/>
        </p:nvSpPr>
        <p:spPr bwMode="auto">
          <a:xfrm>
            <a:off x="2819400" y="1752600"/>
            <a:ext cx="1981200" cy="447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sl-SI" altLang="en-US" sz="2400" b="1"/>
              <a:t>Resorptive cells</a:t>
            </a:r>
          </a:p>
          <a:p>
            <a:pPr>
              <a:spcBef>
                <a:spcPct val="50000"/>
              </a:spcBef>
            </a:pPr>
            <a:r>
              <a:rPr lang="sl-SI" altLang="en-US" sz="2400"/>
              <a:t>(dark)</a:t>
            </a:r>
          </a:p>
          <a:p>
            <a:pPr>
              <a:spcBef>
                <a:spcPct val="50000"/>
              </a:spcBef>
            </a:pPr>
            <a:r>
              <a:rPr lang="sl-SI" altLang="en-US" sz="2400" b="1"/>
              <a:t>Goblet cells</a:t>
            </a:r>
          </a:p>
          <a:p>
            <a:pPr>
              <a:spcBef>
                <a:spcPct val="50000"/>
              </a:spcBef>
            </a:pPr>
            <a:r>
              <a:rPr lang="sl-SI" altLang="en-US" sz="2400"/>
              <a:t>(clear)</a:t>
            </a:r>
          </a:p>
          <a:p>
            <a:pPr>
              <a:spcBef>
                <a:spcPct val="50000"/>
              </a:spcBef>
            </a:pPr>
            <a:endParaRPr lang="sl-SI" altLang="en-US" sz="2400"/>
          </a:p>
          <a:p>
            <a:pPr>
              <a:spcBef>
                <a:spcPct val="50000"/>
              </a:spcBef>
            </a:pPr>
            <a:endParaRPr lang="sl-SI" altLang="en-US" sz="2400"/>
          </a:p>
          <a:p>
            <a:pPr>
              <a:spcBef>
                <a:spcPct val="50000"/>
              </a:spcBef>
            </a:pPr>
            <a:r>
              <a:rPr lang="sl-SI" altLang="en-US" sz="2400" b="1"/>
              <a:t>Endocrine cell</a:t>
            </a:r>
          </a:p>
        </p:txBody>
      </p:sp>
      <p:sp>
        <p:nvSpPr>
          <p:cNvPr id="5128" name="AutoShape 18"/>
          <p:cNvSpPr>
            <a:spLocks noChangeArrowheads="1"/>
          </p:cNvSpPr>
          <p:nvPr/>
        </p:nvSpPr>
        <p:spPr bwMode="auto">
          <a:xfrm>
            <a:off x="3962400" y="2362200"/>
            <a:ext cx="1143000" cy="76200"/>
          </a:xfrm>
          <a:prstGeom prst="rightArrow">
            <a:avLst>
              <a:gd name="adj1" fmla="val 50000"/>
              <a:gd name="adj2" fmla="val 37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altLang="en-US"/>
          </a:p>
        </p:txBody>
      </p:sp>
      <p:sp>
        <p:nvSpPr>
          <p:cNvPr id="5129" name="AutoShape 19"/>
          <p:cNvSpPr>
            <a:spLocks noChangeArrowheads="1"/>
          </p:cNvSpPr>
          <p:nvPr/>
        </p:nvSpPr>
        <p:spPr bwMode="auto">
          <a:xfrm>
            <a:off x="4343400" y="4114800"/>
            <a:ext cx="990600" cy="76200"/>
          </a:xfrm>
          <a:prstGeom prst="rightArrow">
            <a:avLst>
              <a:gd name="adj1" fmla="val 50000"/>
              <a:gd name="adj2" fmla="val 3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altLang="en-US"/>
          </a:p>
        </p:txBody>
      </p:sp>
      <p:sp>
        <p:nvSpPr>
          <p:cNvPr id="5130" name="AutoShape 20"/>
          <p:cNvSpPr>
            <a:spLocks noChangeArrowheads="1"/>
          </p:cNvSpPr>
          <p:nvPr/>
        </p:nvSpPr>
        <p:spPr bwMode="auto">
          <a:xfrm>
            <a:off x="838200" y="5410200"/>
            <a:ext cx="2057400" cy="228600"/>
          </a:xfrm>
          <a:prstGeom prst="leftArrow">
            <a:avLst>
              <a:gd name="adj1" fmla="val 50000"/>
              <a:gd name="adj2" fmla="val 2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4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sl-SI" sz="2800"/>
              <a:t>RADIATION COLITIS</a:t>
            </a:r>
            <a:endParaRPr lang="en-US" sz="2800"/>
          </a:p>
        </p:txBody>
      </p:sp>
      <p:sp>
        <p:nvSpPr>
          <p:cNvPr id="2304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371600"/>
            <a:ext cx="8229600" cy="51816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sl-SI" sz="2400"/>
              <a:t>Mucosal / transmural lesions due to the radiotherapy of cancers of the genitourinary system &amp; abdominal organs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sl-SI" sz="2400"/>
          </a:p>
          <a:p>
            <a:pPr eaLnBrk="1" hangingPunct="1">
              <a:lnSpc>
                <a:spcPct val="90000"/>
              </a:lnSpc>
              <a:defRPr/>
            </a:pPr>
            <a:r>
              <a:rPr lang="sl-SI" sz="2400"/>
              <a:t>Direct injury: 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sl-SI" sz="2400"/>
              <a:t>	1. mucosal loss </a:t>
            </a:r>
            <a:r>
              <a:rPr lang="sl-SI" sz="2400">
                <a:latin typeface="Arial" charset="0"/>
                <a:cs typeface="Arial" charset="0"/>
              </a:rPr>
              <a:t>→ fibrosis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sl-SI" sz="2400">
                <a:latin typeface="Arial" charset="0"/>
                <a:cs typeface="Arial" charset="0"/>
              </a:rPr>
              <a:t>	2. direct stimulation of fibroblasts </a:t>
            </a:r>
            <a:r>
              <a:rPr lang="sl-SI" sz="2400">
                <a:latin typeface="Arial" charset="0"/>
                <a:cs typeface="Arial" charset="0"/>
                <a:sym typeface="Symbol" pitchFamily="18" charset="2"/>
              </a:rPr>
              <a:t>→ fibrosis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sl-SI" sz="2400"/>
              <a:t>Indirect injury: </a:t>
            </a:r>
          </a:p>
          <a:p>
            <a:pPr marL="0" indent="0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sl-SI" sz="2400"/>
              <a:t>    vascular damage </a:t>
            </a:r>
            <a:r>
              <a:rPr lang="sl-SI" sz="2400">
                <a:latin typeface="Arial" charset="0"/>
                <a:cs typeface="Arial" charset="0"/>
              </a:rPr>
              <a:t>→ fibrosis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sl-SI" sz="2400">
              <a:latin typeface="Arial" charset="0"/>
              <a:cs typeface="Arial" charset="0"/>
            </a:endParaRP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sl-SI" sz="2400">
                <a:latin typeface="Arial" charset="0"/>
                <a:cs typeface="Arial" charset="0"/>
              </a:rPr>
              <a:t>ACUTE RADIATION COLITIS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sl-SI" sz="2400">
                <a:latin typeface="Arial" charset="0"/>
                <a:cs typeface="Arial" charset="0"/>
              </a:rPr>
              <a:t>CHRONIC RADIATION COLITIS          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Rectangle 2"/>
          <p:cNvSpPr>
            <a:spLocks noChangeArrowheads="1"/>
          </p:cNvSpPr>
          <p:nvPr/>
        </p:nvSpPr>
        <p:spPr bwMode="auto">
          <a:xfrm>
            <a:off x="533400" y="381000"/>
            <a:ext cx="8382000" cy="1384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sl-SI" sz="280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  ACUTE RADIATION COLITIS:</a:t>
            </a:r>
          </a:p>
          <a:p>
            <a:pPr eaLnBrk="1" hangingPunct="1">
              <a:defRPr/>
            </a:pPr>
            <a:r>
              <a:rPr lang="sl-SI" sz="280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Mucosal necrosis &amp; crypt epithelium apoptosis</a:t>
            </a:r>
          </a:p>
          <a:p>
            <a:pPr eaLnBrk="1" hangingPunct="1">
              <a:defRPr/>
            </a:pPr>
            <a:r>
              <a:rPr lang="sl-SI" sz="280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Mucosal edema &amp; hemorrhage</a:t>
            </a:r>
            <a:endParaRPr lang="en-GB" sz="2800"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</p:txBody>
      </p:sp>
      <p:pic>
        <p:nvPicPr>
          <p:cNvPr id="33795" name="Picture 4" descr="Radij kolitis-20x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" y="2209800"/>
            <a:ext cx="5105400" cy="379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6" name="Picture 5" descr="radijaciono kolitis-kripte-20x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38800" y="1828800"/>
            <a:ext cx="3165475" cy="426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x155"/>
          <p:cNvPicPr>
            <a:picLocks noChangeAspect="1" noChangeArrowheads="1"/>
          </p:cNvPicPr>
          <p:nvPr/>
        </p:nvPicPr>
        <p:blipFill>
          <a:blip r:embed="rId2">
            <a:lum contrast="6000"/>
          </a:blip>
          <a:srcRect t="11627" b="20930"/>
          <a:stretch>
            <a:fillRect/>
          </a:stretch>
        </p:blipFill>
        <p:spPr bwMode="auto">
          <a:xfrm>
            <a:off x="152400" y="990600"/>
            <a:ext cx="5334000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19" name="Rectangle 4"/>
          <p:cNvSpPr>
            <a:spLocks noChangeArrowheads="1"/>
          </p:cNvSpPr>
          <p:nvPr/>
        </p:nvSpPr>
        <p:spPr bwMode="auto">
          <a:xfrm>
            <a:off x="304800" y="228600"/>
            <a:ext cx="53165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lang="sl-SI" altLang="en-US" sz="2800">
                <a:latin typeface="Times New Roman" pitchFamily="18" charset="0"/>
              </a:rPr>
              <a:t>CHRONIC RADIATION COLITIS</a:t>
            </a:r>
            <a:endParaRPr lang="en-GB" altLang="en-US" sz="28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820" name="Text Box 5"/>
          <p:cNvSpPr txBox="1">
            <a:spLocks noChangeArrowheads="1"/>
          </p:cNvSpPr>
          <p:nvPr/>
        </p:nvSpPr>
        <p:spPr bwMode="auto">
          <a:xfrm>
            <a:off x="5638800" y="990600"/>
            <a:ext cx="3048000" cy="1477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sl-SI" altLang="en-US"/>
              <a:t>transmural fibrosis</a:t>
            </a:r>
          </a:p>
          <a:p>
            <a:pPr>
              <a:spcBef>
                <a:spcPct val="50000"/>
              </a:spcBef>
            </a:pPr>
            <a:r>
              <a:rPr lang="sl-SI" altLang="en-US">
                <a:latin typeface="Arial" charset="0"/>
                <a:cs typeface="Arial" charset="0"/>
              </a:rPr>
              <a:t>↓</a:t>
            </a:r>
          </a:p>
          <a:p>
            <a:pPr>
              <a:spcBef>
                <a:spcPct val="50000"/>
              </a:spcBef>
            </a:pPr>
            <a:r>
              <a:rPr lang="sl-SI" altLang="en-US">
                <a:latin typeface="Arial" charset="0"/>
                <a:cs typeface="Arial" charset="0"/>
              </a:rPr>
              <a:t>luminal stenosis &amp; intestinal obstruction</a:t>
            </a:r>
          </a:p>
        </p:txBody>
      </p:sp>
      <p:pic>
        <p:nvPicPr>
          <p:cNvPr id="34821" name="Picture 6" descr="Ro TCr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16450" y="3278188"/>
            <a:ext cx="4046538" cy="304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22" name="TextBox 2"/>
          <p:cNvSpPr txBox="1">
            <a:spLocks noChangeArrowheads="1"/>
          </p:cNvSpPr>
          <p:nvPr/>
        </p:nvSpPr>
        <p:spPr bwMode="auto">
          <a:xfrm>
            <a:off x="4735513" y="6273800"/>
            <a:ext cx="38100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sl-SI" altLang="en-US" sz="1600"/>
              <a:t>Radiation fibroblasts and endothelial cell</a:t>
            </a:r>
            <a:endParaRPr lang="en-US" altLang="en-US" sz="16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250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258763"/>
            <a:ext cx="8229600" cy="655637"/>
          </a:xfrm>
        </p:spPr>
        <p:txBody>
          <a:bodyPr/>
          <a:lstStyle/>
          <a:p>
            <a:pPr eaLnBrk="1" hangingPunct="1">
              <a:defRPr/>
            </a:pPr>
            <a:r>
              <a:rPr lang="sl-SI" sz="2800"/>
              <a:t>APPENDIX</a:t>
            </a:r>
            <a:endParaRPr lang="en-US" sz="2800"/>
          </a:p>
        </p:txBody>
      </p:sp>
      <p:sp>
        <p:nvSpPr>
          <p:cNvPr id="18125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04800" y="3276600"/>
            <a:ext cx="4343400" cy="289560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sl-SI" sz="2000"/>
              <a:t>APPENDICITIS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sl-SI" sz="2000"/>
              <a:t>childhood: 6 – 12 yrs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sl-SI" sz="2000" b="1"/>
          </a:p>
          <a:p>
            <a:pPr eaLnBrk="1" hangingPunct="1">
              <a:buFont typeface="Wingdings" pitchFamily="2" charset="2"/>
              <a:buNone/>
              <a:defRPr/>
            </a:pPr>
            <a:r>
              <a:rPr lang="sl-SI" sz="2000" b="1"/>
              <a:t>Etiology: </a:t>
            </a:r>
            <a:r>
              <a:rPr lang="sl-SI" sz="2000">
                <a:effectLst/>
              </a:rPr>
              <a:t>(risk factors)</a:t>
            </a:r>
            <a:endParaRPr lang="sl-SI" sz="2000" b="1"/>
          </a:p>
          <a:p>
            <a:pPr eaLnBrk="1" hangingPunct="1">
              <a:buFont typeface="Wingdings" pitchFamily="2" charset="2"/>
              <a:buNone/>
              <a:defRPr/>
            </a:pPr>
            <a:r>
              <a:rPr lang="sl-SI" sz="2000"/>
              <a:t>	1. obstruction of the lumen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sl-SI" sz="2000"/>
              <a:t>	2. bacterial infection</a:t>
            </a:r>
            <a:endParaRPr lang="en-US" sz="2000"/>
          </a:p>
        </p:txBody>
      </p:sp>
      <p:pic>
        <p:nvPicPr>
          <p:cNvPr id="35844" name="Picture 4" descr="app norm MA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lum contrast="18000"/>
          </a:blip>
          <a:srcRect/>
          <a:stretch>
            <a:fillRect/>
          </a:stretch>
        </p:blipFill>
        <p:spPr>
          <a:xfrm>
            <a:off x="5191125" y="1600200"/>
            <a:ext cx="2952750" cy="4495800"/>
          </a:xfrm>
          <a:noFill/>
        </p:spPr>
      </p:pic>
      <p:sp>
        <p:nvSpPr>
          <p:cNvPr id="35845" name="Text Box 7"/>
          <p:cNvSpPr txBox="1">
            <a:spLocks noChangeArrowheads="1"/>
          </p:cNvSpPr>
          <p:nvPr/>
        </p:nvSpPr>
        <p:spPr bwMode="auto">
          <a:xfrm>
            <a:off x="685800" y="1447800"/>
            <a:ext cx="4038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sl-SI" altLang="en-US" sz="2400"/>
              <a:t>Length: 7 cm (5 – 12 cm)</a:t>
            </a:r>
            <a:endParaRPr lang="en-US" altLang="en-US" sz="24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P1010001"/>
          <p:cNvPicPr>
            <a:picLocks noChangeAspect="1" noChangeArrowheads="1"/>
          </p:cNvPicPr>
          <p:nvPr/>
        </p:nvPicPr>
        <p:blipFill>
          <a:blip r:embed="rId2">
            <a:lum contrast="12000"/>
          </a:blip>
          <a:srcRect l="15419" t="17604" r="14098" b="8691"/>
          <a:stretch>
            <a:fillRect/>
          </a:stretch>
        </p:blipFill>
        <p:spPr bwMode="auto">
          <a:xfrm>
            <a:off x="533400" y="1404938"/>
            <a:ext cx="5294313" cy="3294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7" name="Text Box 4"/>
          <p:cNvSpPr txBox="1">
            <a:spLocks noChangeArrowheads="1"/>
          </p:cNvSpPr>
          <p:nvPr/>
        </p:nvSpPr>
        <p:spPr bwMode="auto">
          <a:xfrm>
            <a:off x="523875" y="727075"/>
            <a:ext cx="39290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sl-SI" altLang="en-US" sz="2400">
                <a:latin typeface="Arial" charset="0"/>
              </a:rPr>
              <a:t>ACUTE APPENDICITIS</a:t>
            </a:r>
            <a:endParaRPr lang="en-US" altLang="en-US" sz="2400">
              <a:latin typeface="Arial" charset="0"/>
            </a:endParaRPr>
          </a:p>
        </p:txBody>
      </p:sp>
      <p:sp>
        <p:nvSpPr>
          <p:cNvPr id="36868" name="TextBox 1"/>
          <p:cNvSpPr txBox="1">
            <a:spLocks noChangeArrowheads="1"/>
          </p:cNvSpPr>
          <p:nvPr/>
        </p:nvSpPr>
        <p:spPr bwMode="auto">
          <a:xfrm>
            <a:off x="762000" y="4953000"/>
            <a:ext cx="59436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sl-SI" altLang="en-US"/>
              <a:t>Purulent exudate on the appendix serosa</a:t>
            </a:r>
            <a:endParaRPr lang="en-US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27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28600" y="914400"/>
            <a:ext cx="4038600" cy="579120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sl-SI" sz="2400"/>
              <a:t>APPENDICITIS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sl-SI" sz="2400"/>
              <a:t>Risk factors: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sl-SI" sz="2000" b="1"/>
              <a:t>1. Obstruction of the lumen:</a:t>
            </a:r>
          </a:p>
          <a:p>
            <a:pPr eaLnBrk="1" hangingPunct="1">
              <a:buFontTx/>
              <a:buNone/>
              <a:defRPr/>
            </a:pPr>
            <a:r>
              <a:rPr lang="sl-SI" sz="2000"/>
              <a:t>- lymphoid tissue hyperplasia</a:t>
            </a:r>
          </a:p>
          <a:p>
            <a:pPr eaLnBrk="1" hangingPunct="1">
              <a:buFontTx/>
              <a:buNone/>
              <a:defRPr/>
            </a:pPr>
            <a:r>
              <a:rPr lang="sl-SI" sz="2000"/>
              <a:t>- intestinal content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sl-SI" sz="2000"/>
              <a:t>- fecolith</a:t>
            </a:r>
          </a:p>
          <a:p>
            <a:pPr marL="0" indent="0" eaLnBrk="1" hangingPunct="1">
              <a:buFont typeface="Wingdings" pitchFamily="2" charset="2"/>
              <a:buNone/>
              <a:defRPr/>
            </a:pPr>
            <a:r>
              <a:rPr lang="sl-SI" sz="2000"/>
              <a:t>- parasites </a:t>
            </a:r>
          </a:p>
          <a:p>
            <a:pPr marL="0" indent="0" eaLnBrk="1" hangingPunct="1">
              <a:buFont typeface="Wingdings" pitchFamily="2" charset="2"/>
              <a:buNone/>
              <a:defRPr/>
            </a:pPr>
            <a:r>
              <a:rPr lang="sl-SI" sz="2000"/>
              <a:t>- tumors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en-US" sz="2000"/>
          </a:p>
        </p:txBody>
      </p:sp>
      <p:pic>
        <p:nvPicPr>
          <p:cNvPr id="37891" name="Picture 6" descr="app kalkulus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>
            <a:lum bright="-6000" contrast="6000"/>
          </a:blip>
          <a:srcRect l="3703" t="3044" r="5556" b="11731"/>
          <a:stretch>
            <a:fillRect/>
          </a:stretch>
        </p:blipFill>
        <p:spPr>
          <a:xfrm>
            <a:off x="152400" y="4340225"/>
            <a:ext cx="3733800" cy="2273300"/>
          </a:xfrm>
          <a:noFill/>
        </p:spPr>
      </p:pic>
      <p:sp>
        <p:nvSpPr>
          <p:cNvPr id="37892" name="Text Box 8"/>
          <p:cNvSpPr txBox="1">
            <a:spLocks noChangeArrowheads="1"/>
          </p:cNvSpPr>
          <p:nvPr/>
        </p:nvSpPr>
        <p:spPr bwMode="auto">
          <a:xfrm>
            <a:off x="152400" y="4343400"/>
            <a:ext cx="24384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sl-SI" altLang="en-US" sz="2000" b="1">
                <a:solidFill>
                  <a:srgbClr val="000000"/>
                </a:solidFill>
              </a:rPr>
              <a:t>FECOLITH</a:t>
            </a:r>
            <a:endParaRPr lang="en-US" altLang="en-US" sz="2000" b="1">
              <a:solidFill>
                <a:srgbClr val="000000"/>
              </a:solidFill>
            </a:endParaRPr>
          </a:p>
        </p:txBody>
      </p:sp>
      <p:pic>
        <p:nvPicPr>
          <p:cNvPr id="37893" name="Picture 15" descr="App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3"/>
          <a:srcRect/>
          <a:stretch>
            <a:fillRect/>
          </a:stretch>
        </p:blipFill>
        <p:spPr>
          <a:xfrm>
            <a:off x="4191000" y="3810000"/>
            <a:ext cx="2171700" cy="2925763"/>
          </a:xfrm>
          <a:noFill/>
        </p:spPr>
      </p:pic>
      <p:pic>
        <p:nvPicPr>
          <p:cNvPr id="37894" name="Picture 16" descr="App-uzi lumen-5x"/>
          <p:cNvPicPr>
            <a:picLocks noChangeAspect="1" noChangeArrowheads="1"/>
          </p:cNvPicPr>
          <p:nvPr/>
        </p:nvPicPr>
        <p:blipFill>
          <a:blip r:embed="rId4">
            <a:lum contrast="6000"/>
          </a:blip>
          <a:srcRect r="4839"/>
          <a:stretch>
            <a:fillRect/>
          </a:stretch>
        </p:blipFill>
        <p:spPr bwMode="auto">
          <a:xfrm>
            <a:off x="4191000" y="228600"/>
            <a:ext cx="4495800" cy="3506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5" name="Picture 17" descr="App oxiuris"/>
          <p:cNvPicPr>
            <a:picLocks noChangeAspect="1" noChangeArrowheads="1"/>
          </p:cNvPicPr>
          <p:nvPr/>
        </p:nvPicPr>
        <p:blipFill>
          <a:blip r:embed="rId5">
            <a:lum contrast="18000"/>
          </a:blip>
          <a:srcRect/>
          <a:stretch>
            <a:fillRect/>
          </a:stretch>
        </p:blipFill>
        <p:spPr bwMode="auto">
          <a:xfrm>
            <a:off x="6629400" y="3886200"/>
            <a:ext cx="1736725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96" name="Text Box 18"/>
          <p:cNvSpPr txBox="1">
            <a:spLocks noChangeArrowheads="1"/>
          </p:cNvSpPr>
          <p:nvPr/>
        </p:nvSpPr>
        <p:spPr bwMode="auto">
          <a:xfrm>
            <a:off x="6553200" y="5943600"/>
            <a:ext cx="25908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sl-SI" altLang="en-US" sz="2000" b="1">
                <a:solidFill>
                  <a:srgbClr val="000000"/>
                </a:solidFill>
              </a:rPr>
              <a:t>OXIURIS VERMICULARIS</a:t>
            </a:r>
            <a:endParaRPr lang="en-US" altLang="en-US" sz="2000" b="1">
              <a:solidFill>
                <a:srgbClr val="000000"/>
              </a:solidFill>
            </a:endParaRPr>
          </a:p>
        </p:txBody>
      </p:sp>
      <p:sp>
        <p:nvSpPr>
          <p:cNvPr id="37897" name="Text Box 19"/>
          <p:cNvSpPr txBox="1">
            <a:spLocks noChangeArrowheads="1"/>
          </p:cNvSpPr>
          <p:nvPr/>
        </p:nvSpPr>
        <p:spPr bwMode="auto">
          <a:xfrm>
            <a:off x="4267200" y="5927725"/>
            <a:ext cx="22098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sl-SI" altLang="en-US" sz="2000" b="1">
                <a:solidFill>
                  <a:srgbClr val="000000"/>
                </a:solidFill>
              </a:rPr>
              <a:t>INTESTINAL CONTENT</a:t>
            </a:r>
            <a:endParaRPr lang="en-US" altLang="en-US" sz="2000" b="1">
              <a:solidFill>
                <a:srgbClr val="000000"/>
              </a:solidFill>
            </a:endParaRPr>
          </a:p>
        </p:txBody>
      </p:sp>
      <p:sp>
        <p:nvSpPr>
          <p:cNvPr id="37898" name="Text Box 20"/>
          <p:cNvSpPr txBox="1">
            <a:spLocks noChangeArrowheads="1"/>
          </p:cNvSpPr>
          <p:nvPr/>
        </p:nvSpPr>
        <p:spPr bwMode="auto">
          <a:xfrm>
            <a:off x="4343400" y="2667000"/>
            <a:ext cx="4800600" cy="396875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sl-SI" altLang="en-US" sz="2000" b="1">
                <a:solidFill>
                  <a:srgbClr val="000000"/>
                </a:solidFill>
              </a:rPr>
              <a:t>LYMPHOID TISSUE HYPERPLASIA</a:t>
            </a:r>
            <a:endParaRPr lang="en-US" altLang="en-US" sz="2000" b="1">
              <a:solidFill>
                <a:srgbClr val="000000"/>
              </a:solidFill>
            </a:endParaRPr>
          </a:p>
        </p:txBody>
      </p:sp>
      <p:sp>
        <p:nvSpPr>
          <p:cNvPr id="37899" name="AutoShape 22"/>
          <p:cNvSpPr>
            <a:spLocks noChangeArrowheads="1"/>
          </p:cNvSpPr>
          <p:nvPr/>
        </p:nvSpPr>
        <p:spPr bwMode="auto">
          <a:xfrm>
            <a:off x="914400" y="4724400"/>
            <a:ext cx="152400" cy="609600"/>
          </a:xfrm>
          <a:prstGeom prst="downArrow">
            <a:avLst>
              <a:gd name="adj1" fmla="val 50000"/>
              <a:gd name="adj2" fmla="val 100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eaVert" wrap="none" anchor="ctr"/>
          <a:lstStyle/>
          <a:p>
            <a:endParaRPr lang="en-US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37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3276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sl-SI" sz="2800">
                <a:solidFill>
                  <a:schemeClr val="tx1"/>
                </a:solidFill>
              </a:rPr>
              <a:t>APPENDICITIS</a:t>
            </a:r>
            <a:r>
              <a:rPr lang="sl-SI" sz="3200"/>
              <a:t/>
            </a:r>
            <a:br>
              <a:rPr lang="sl-SI" sz="3200"/>
            </a:br>
            <a:endParaRPr lang="en-US" sz="3200"/>
          </a:p>
        </p:txBody>
      </p:sp>
      <p:sp>
        <p:nvSpPr>
          <p:cNvPr id="186372" name="Text Box 4"/>
          <p:cNvSpPr txBox="1">
            <a:spLocks noChangeArrowheads="1"/>
          </p:cNvSpPr>
          <p:nvPr/>
        </p:nvSpPr>
        <p:spPr bwMode="auto">
          <a:xfrm>
            <a:off x="685800" y="1295400"/>
            <a:ext cx="2438400" cy="4108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sl-SI" sz="2400" b="1"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</a:rPr>
              <a:t>HISTOLOGY</a:t>
            </a:r>
          </a:p>
          <a:p>
            <a:pPr>
              <a:spcBef>
                <a:spcPct val="50000"/>
              </a:spcBef>
              <a:defRPr/>
            </a:pPr>
            <a:r>
              <a:rPr lang="sl-SI" sz="2400">
                <a:latin typeface="Tahoma" panose="020B0604030504040204" pitchFamily="34" charset="0"/>
              </a:rPr>
              <a:t>cryptitis</a:t>
            </a:r>
          </a:p>
          <a:p>
            <a:pPr>
              <a:spcBef>
                <a:spcPct val="50000"/>
              </a:spcBef>
              <a:defRPr/>
            </a:pPr>
            <a:r>
              <a:rPr lang="sl-SI" sz="2400">
                <a:latin typeface="Tahoma" panose="020B0604030504040204" pitchFamily="34" charset="0"/>
              </a:rPr>
              <a:t>crypt abscessus</a:t>
            </a:r>
          </a:p>
          <a:p>
            <a:pPr>
              <a:spcBef>
                <a:spcPct val="50000"/>
              </a:spcBef>
              <a:defRPr/>
            </a:pPr>
            <a:r>
              <a:rPr lang="sl-SI" sz="2400">
                <a:latin typeface="Tahoma" panose="020B0604030504040204" pitchFamily="34" charset="0"/>
              </a:rPr>
              <a:t>erosion</a:t>
            </a:r>
          </a:p>
          <a:p>
            <a:pPr>
              <a:spcBef>
                <a:spcPct val="50000"/>
              </a:spcBef>
              <a:defRPr/>
            </a:pPr>
            <a:r>
              <a:rPr lang="sl-SI" sz="2400">
                <a:latin typeface="Tahoma" panose="020B0604030504040204" pitchFamily="34" charset="0"/>
              </a:rPr>
              <a:t>ulceration</a:t>
            </a:r>
          </a:p>
          <a:p>
            <a:pPr>
              <a:spcBef>
                <a:spcPct val="50000"/>
              </a:spcBef>
              <a:defRPr/>
            </a:pPr>
            <a:r>
              <a:rPr lang="sl-SI" sz="2400">
                <a:latin typeface="Tahoma" panose="020B0604030504040204" pitchFamily="34" charset="0"/>
              </a:rPr>
              <a:t>phlegmonous inflammation</a:t>
            </a:r>
          </a:p>
          <a:p>
            <a:pPr>
              <a:spcBef>
                <a:spcPct val="50000"/>
              </a:spcBef>
              <a:defRPr/>
            </a:pPr>
            <a:endParaRPr lang="en-US" sz="2400">
              <a:latin typeface="Tahoma" panose="020B0604030504040204" pitchFamily="34" charset="0"/>
            </a:endParaRPr>
          </a:p>
        </p:txBody>
      </p:sp>
      <p:pic>
        <p:nvPicPr>
          <p:cNvPr id="38916" name="Picture 14" descr="App-kriptitis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lum contrast="12000"/>
          </a:blip>
          <a:srcRect t="6851"/>
          <a:stretch>
            <a:fillRect/>
          </a:stretch>
        </p:blipFill>
        <p:spPr>
          <a:xfrm>
            <a:off x="4094163" y="685800"/>
            <a:ext cx="4524375" cy="6096000"/>
          </a:xfrm>
          <a:noFill/>
        </p:spPr>
      </p:pic>
      <p:sp>
        <p:nvSpPr>
          <p:cNvPr id="38917" name="Text Box 17"/>
          <p:cNvSpPr txBox="1">
            <a:spLocks noChangeArrowheads="1"/>
          </p:cNvSpPr>
          <p:nvPr/>
        </p:nvSpPr>
        <p:spPr bwMode="auto">
          <a:xfrm>
            <a:off x="6324600" y="762000"/>
            <a:ext cx="23622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sl-SI" altLang="en-US" sz="2000" b="1">
                <a:solidFill>
                  <a:srgbClr val="000000"/>
                </a:solidFill>
              </a:rPr>
              <a:t>C</a:t>
            </a:r>
            <a:r>
              <a:rPr lang="en-US" altLang="en-US" sz="2000" b="1">
                <a:solidFill>
                  <a:srgbClr val="000000"/>
                </a:solidFill>
              </a:rPr>
              <a:t>R</a:t>
            </a:r>
            <a:r>
              <a:rPr lang="sl-SI" altLang="en-US" sz="2000" b="1">
                <a:solidFill>
                  <a:srgbClr val="000000"/>
                </a:solidFill>
              </a:rPr>
              <a:t>Y</a:t>
            </a:r>
            <a:r>
              <a:rPr lang="en-US" altLang="en-US" sz="2000" b="1">
                <a:solidFill>
                  <a:srgbClr val="000000"/>
                </a:solidFill>
              </a:rPr>
              <a:t>PTITIS</a:t>
            </a:r>
          </a:p>
        </p:txBody>
      </p:sp>
      <p:sp>
        <p:nvSpPr>
          <p:cNvPr id="38918" name="AutoShape 18"/>
          <p:cNvSpPr>
            <a:spLocks noChangeArrowheads="1"/>
          </p:cNvSpPr>
          <p:nvPr/>
        </p:nvSpPr>
        <p:spPr bwMode="auto">
          <a:xfrm>
            <a:off x="6781800" y="1143000"/>
            <a:ext cx="152400" cy="1524000"/>
          </a:xfrm>
          <a:prstGeom prst="downArrow">
            <a:avLst>
              <a:gd name="adj1" fmla="val 50000"/>
              <a:gd name="adj2" fmla="val 250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eaVert" wrap="none" anchor="ctr"/>
          <a:lstStyle/>
          <a:p>
            <a:endParaRPr lang="en-US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420" name="Rectangle 4"/>
          <p:cNvSpPr>
            <a:spLocks noChangeArrowheads="1"/>
          </p:cNvSpPr>
          <p:nvPr/>
        </p:nvSpPr>
        <p:spPr bwMode="auto">
          <a:xfrm>
            <a:off x="457200" y="274638"/>
            <a:ext cx="3048000" cy="639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eaLnBrk="1" hangingPunct="1">
              <a:defRPr/>
            </a:pPr>
            <a:r>
              <a:rPr lang="sl-SI" sz="2800"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</a:rPr>
              <a:t>APPENDICITIS</a:t>
            </a:r>
            <a:endParaRPr lang="en-US" sz="2800">
              <a:effectLst>
                <a:outerShdw blurRad="38100" dist="38100" dir="2700000" algn="tl">
                  <a:srgbClr val="000000"/>
                </a:outerShdw>
              </a:effectLst>
              <a:latin typeface="Tahoma" panose="020B0604030504040204" pitchFamily="34" charset="0"/>
            </a:endParaRPr>
          </a:p>
        </p:txBody>
      </p:sp>
      <p:pic>
        <p:nvPicPr>
          <p:cNvPr id="39939" name="Picture 7" descr="App-apendicitis-nekr-5x"/>
          <p:cNvPicPr>
            <a:picLocks noChangeAspect="1" noChangeArrowheads="1"/>
          </p:cNvPicPr>
          <p:nvPr/>
        </p:nvPicPr>
        <p:blipFill>
          <a:blip r:embed="rId2">
            <a:lum contrast="12000"/>
          </a:blip>
          <a:srcRect t="2785"/>
          <a:stretch>
            <a:fillRect/>
          </a:stretch>
        </p:blipFill>
        <p:spPr bwMode="auto">
          <a:xfrm>
            <a:off x="609600" y="1752600"/>
            <a:ext cx="3722688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0" name="Picture 8" descr="App-apendicitis-bakterije-10x"/>
          <p:cNvPicPr>
            <a:picLocks noChangeAspect="1" noChangeArrowheads="1"/>
          </p:cNvPicPr>
          <p:nvPr/>
        </p:nvPicPr>
        <p:blipFill>
          <a:blip r:embed="rId3">
            <a:lum contrast="6000"/>
          </a:blip>
          <a:srcRect b="3026"/>
          <a:stretch>
            <a:fillRect/>
          </a:stretch>
        </p:blipFill>
        <p:spPr bwMode="auto">
          <a:xfrm>
            <a:off x="4953000" y="1744663"/>
            <a:ext cx="3740150" cy="4884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41" name="Text Box 11"/>
          <p:cNvSpPr txBox="1">
            <a:spLocks noChangeArrowheads="1"/>
          </p:cNvSpPr>
          <p:nvPr/>
        </p:nvSpPr>
        <p:spPr bwMode="auto">
          <a:xfrm>
            <a:off x="3317875" y="274638"/>
            <a:ext cx="46069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sl-SI" altLang="en-US" sz="2000" b="1"/>
              <a:t>Phlegmone of the appendix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588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5902325" cy="1143000"/>
          </a:xfrm>
        </p:spPr>
        <p:txBody>
          <a:bodyPr/>
          <a:lstStyle/>
          <a:p>
            <a:pPr algn="l" eaLnBrk="1" hangingPunct="1">
              <a:defRPr/>
            </a:pPr>
            <a:r>
              <a:rPr lang="sl-SI" sz="2800">
                <a:solidFill>
                  <a:schemeClr val="tx1"/>
                </a:solidFill>
              </a:rPr>
              <a:t>APPENDICITIS</a:t>
            </a:r>
            <a:endParaRPr lang="en-US" sz="2800">
              <a:solidFill>
                <a:schemeClr val="tx1"/>
              </a:solidFill>
            </a:endParaRPr>
          </a:p>
        </p:txBody>
      </p:sp>
      <p:sp>
        <p:nvSpPr>
          <p:cNvPr id="195587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sl-SI" sz="2000"/>
              <a:t>COMPLICATIONS: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sl-SI" sz="2000"/>
          </a:p>
          <a:p>
            <a:pPr eaLnBrk="1" hangingPunct="1">
              <a:defRPr/>
            </a:pPr>
            <a:r>
              <a:rPr lang="sl-SI" sz="2000"/>
              <a:t>Perforation </a:t>
            </a:r>
          </a:p>
          <a:p>
            <a:pPr eaLnBrk="1" hangingPunct="1">
              <a:defRPr/>
            </a:pPr>
            <a:r>
              <a:rPr lang="sl-SI" sz="2000"/>
              <a:t>Diffuse peritonitis</a:t>
            </a:r>
          </a:p>
          <a:p>
            <a:pPr eaLnBrk="1" hangingPunct="1">
              <a:defRPr/>
            </a:pPr>
            <a:r>
              <a:rPr lang="sl-SI" sz="2000"/>
              <a:t>Localized peritonitis</a:t>
            </a:r>
            <a:endParaRPr lang="en-US" sz="2000"/>
          </a:p>
        </p:txBody>
      </p:sp>
      <p:pic>
        <p:nvPicPr>
          <p:cNvPr id="40964" name="Picture 5" descr="Apendicitis perf MA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lum contrast="6000"/>
          </a:blip>
          <a:srcRect t="4286" r="3143" b="5714"/>
          <a:stretch>
            <a:fillRect/>
          </a:stretch>
        </p:blipFill>
        <p:spPr>
          <a:xfrm>
            <a:off x="5029200" y="1371600"/>
            <a:ext cx="3717925" cy="4800600"/>
          </a:xfrm>
          <a:noFill/>
        </p:spPr>
      </p:pic>
      <p:sp>
        <p:nvSpPr>
          <p:cNvPr id="40965" name="Text Box 7"/>
          <p:cNvSpPr txBox="1">
            <a:spLocks noChangeArrowheads="1"/>
          </p:cNvSpPr>
          <p:nvPr/>
        </p:nvSpPr>
        <p:spPr bwMode="auto">
          <a:xfrm>
            <a:off x="6705600" y="2438400"/>
            <a:ext cx="22098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sl-SI" altLang="en-US" sz="2000" b="1">
                <a:solidFill>
                  <a:srgbClr val="000000"/>
                </a:solidFill>
              </a:rPr>
              <a:t>PERFORATION</a:t>
            </a:r>
            <a:endParaRPr lang="en-US" altLang="en-US" sz="2000" b="1">
              <a:solidFill>
                <a:srgbClr val="000000"/>
              </a:solidFill>
            </a:endParaRPr>
          </a:p>
        </p:txBody>
      </p:sp>
      <p:sp>
        <p:nvSpPr>
          <p:cNvPr id="40966" name="AutoShape 8"/>
          <p:cNvSpPr>
            <a:spLocks noChangeArrowheads="1"/>
          </p:cNvSpPr>
          <p:nvPr/>
        </p:nvSpPr>
        <p:spPr bwMode="auto">
          <a:xfrm rot="-2533250">
            <a:off x="6297613" y="3022600"/>
            <a:ext cx="1066800" cy="228600"/>
          </a:xfrm>
          <a:prstGeom prst="leftArrow">
            <a:avLst>
              <a:gd name="adj1" fmla="val 50000"/>
              <a:gd name="adj2" fmla="val 1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9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/>
          <a:lstStyle/>
          <a:p>
            <a:pPr eaLnBrk="1" hangingPunct="1">
              <a:defRPr/>
            </a:pPr>
            <a:r>
              <a:rPr lang="sl-SI" sz="2800">
                <a:solidFill>
                  <a:schemeClr val="tx1"/>
                </a:solidFill>
              </a:rPr>
              <a:t>MUCOCELE</a:t>
            </a:r>
            <a:endParaRPr lang="en-US" sz="2800">
              <a:solidFill>
                <a:schemeClr val="tx1"/>
              </a:solidFill>
            </a:endParaRPr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143000"/>
            <a:ext cx="4800600" cy="541020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sl-SI" altLang="en-US" sz="1800" smtClean="0">
                <a:effectLst/>
              </a:rPr>
              <a:t>macroscopic description of a dilated appendix by secreted mucin</a:t>
            </a:r>
          </a:p>
          <a:p>
            <a:pPr eaLnBrk="1" hangingPunct="1">
              <a:buFont typeface="Wingdings" pitchFamily="2" charset="2"/>
              <a:buNone/>
            </a:pPr>
            <a:r>
              <a:rPr lang="sl-SI" altLang="en-US" sz="1800" u="sng" smtClean="0">
                <a:effectLst/>
              </a:rPr>
              <a:t>1. SIMPLE MUCOCELE</a:t>
            </a:r>
          </a:p>
          <a:p>
            <a:pPr eaLnBrk="1" hangingPunct="1"/>
            <a:r>
              <a:rPr lang="sl-SI" altLang="en-US" sz="1800" smtClean="0">
                <a:effectLst/>
              </a:rPr>
              <a:t>due to obstruction by: fecalith, inflammatory stricture</a:t>
            </a:r>
          </a:p>
          <a:p>
            <a:pPr eaLnBrk="1" hangingPunct="1"/>
            <a:r>
              <a:rPr lang="sl-SI" altLang="en-US" sz="1800" smtClean="0">
                <a:effectLst/>
              </a:rPr>
              <a:t>epithelium is normal or atrophic</a:t>
            </a:r>
          </a:p>
          <a:p>
            <a:pPr eaLnBrk="1" hangingPunct="1"/>
            <a:endParaRPr lang="sl-SI" altLang="en-US" sz="1800" smtClean="0">
              <a:effectLst/>
            </a:endParaRPr>
          </a:p>
          <a:p>
            <a:pPr eaLnBrk="1" hangingPunct="1">
              <a:buFont typeface="Wingdings" pitchFamily="2" charset="2"/>
              <a:buNone/>
            </a:pPr>
            <a:r>
              <a:rPr lang="sl-SI" altLang="en-US" sz="1800" u="sng" smtClean="0">
                <a:effectLst/>
              </a:rPr>
              <a:t>2. TUMOR-ASSOCIATED:</a:t>
            </a:r>
          </a:p>
          <a:p>
            <a:pPr eaLnBrk="1" hangingPunct="1"/>
            <a:r>
              <a:rPr lang="sl-SI" altLang="en-US" sz="1800" smtClean="0">
                <a:effectLst/>
              </a:rPr>
              <a:t>mucinous tumor</a:t>
            </a:r>
          </a:p>
          <a:p>
            <a:pPr eaLnBrk="1" hangingPunct="1"/>
            <a:endParaRPr lang="en-US" altLang="en-US" sz="1800" smtClean="0">
              <a:effectLst/>
            </a:endParaRPr>
          </a:p>
        </p:txBody>
      </p:sp>
      <p:pic>
        <p:nvPicPr>
          <p:cNvPr id="41988" name="Picture 4" descr="Apend mukocela  MA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lum contrast="12000"/>
          </a:blip>
          <a:srcRect l="17099" t="14854" r="19344" b="23868"/>
          <a:stretch>
            <a:fillRect/>
          </a:stretch>
        </p:blipFill>
        <p:spPr>
          <a:xfrm>
            <a:off x="5486400" y="1600200"/>
            <a:ext cx="3186113" cy="4572000"/>
          </a:xfrm>
          <a:noFill/>
        </p:spPr>
      </p:pic>
      <p:pic>
        <p:nvPicPr>
          <p:cNvPr id="41989" name="Picture 5" descr="Apendiks-Mukocela-5x"/>
          <p:cNvPicPr>
            <a:picLocks noChangeAspect="1" noChangeArrowheads="1"/>
          </p:cNvPicPr>
          <p:nvPr/>
        </p:nvPicPr>
        <p:blipFill>
          <a:blip r:embed="rId3">
            <a:lum contrast="6000"/>
          </a:blip>
          <a:srcRect r="1888"/>
          <a:stretch>
            <a:fillRect/>
          </a:stretch>
        </p:blipFill>
        <p:spPr bwMode="auto">
          <a:xfrm>
            <a:off x="457200" y="4114800"/>
            <a:ext cx="3070225" cy="232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81000" y="457200"/>
            <a:ext cx="5181600" cy="449580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sl-SI" sz="2400">
                <a:solidFill>
                  <a:schemeClr val="tx2"/>
                </a:solidFill>
              </a:rPr>
              <a:t>HIRSCHSPRUNG DISEASE</a:t>
            </a:r>
          </a:p>
          <a:p>
            <a:pPr eaLnBrk="1" hangingPunct="1">
              <a:buFontTx/>
              <a:buNone/>
              <a:defRPr/>
            </a:pPr>
            <a:r>
              <a:rPr lang="sl-SI" sz="2000"/>
              <a:t>Synonym: congenital aganglionic megacolon </a:t>
            </a:r>
          </a:p>
          <a:p>
            <a:pPr eaLnBrk="1" hangingPunct="1">
              <a:buFontTx/>
              <a:buNone/>
              <a:defRPr/>
            </a:pPr>
            <a:endParaRPr lang="sl-SI" sz="2000"/>
          </a:p>
          <a:p>
            <a:pPr eaLnBrk="1" hangingPunct="1">
              <a:buFontTx/>
              <a:buNone/>
              <a:defRPr/>
            </a:pPr>
            <a:r>
              <a:rPr lang="sl-SI" sz="2000"/>
              <a:t>Aganglionosis of a portion of the intestine</a:t>
            </a:r>
          </a:p>
          <a:p>
            <a:pPr eaLnBrk="1" hangingPunct="1">
              <a:buFontTx/>
              <a:buNone/>
              <a:defRPr/>
            </a:pPr>
            <a:r>
              <a:rPr lang="sl-SI" sz="2000"/>
              <a:t>= abscence of the ganglion cells in the </a:t>
            </a:r>
          </a:p>
          <a:p>
            <a:pPr eaLnBrk="1" hangingPunct="1">
              <a:buFontTx/>
              <a:buChar char="-"/>
              <a:defRPr/>
            </a:pPr>
            <a:r>
              <a:rPr lang="sl-SI" sz="2000"/>
              <a:t>submucous (Meissner)</a:t>
            </a:r>
          </a:p>
          <a:p>
            <a:pPr eaLnBrk="1" hangingPunct="1">
              <a:buFontTx/>
              <a:buChar char="-"/>
              <a:defRPr/>
            </a:pPr>
            <a:r>
              <a:rPr lang="sl-SI" sz="2000"/>
              <a:t>myenteric (Auerbach) nerve plexuses</a:t>
            </a:r>
          </a:p>
          <a:p>
            <a:pPr eaLnBrk="1" hangingPunct="1">
              <a:buFontTx/>
              <a:buChar char="-"/>
              <a:defRPr/>
            </a:pPr>
            <a:endParaRPr lang="sl-SI" sz="2000"/>
          </a:p>
          <a:p>
            <a:pPr eaLnBrk="1" hangingPunct="1">
              <a:buFontTx/>
              <a:buChar char="-"/>
              <a:defRPr/>
            </a:pPr>
            <a:r>
              <a:rPr lang="sl-SI" altLang="en-US" sz="2000">
                <a:effectLst/>
              </a:rPr>
              <a:t>Incidence: 1/5000 live births    </a:t>
            </a:r>
          </a:p>
          <a:p>
            <a:pPr eaLnBrk="1" hangingPunct="1">
              <a:buFontTx/>
              <a:buChar char="-"/>
              <a:defRPr/>
            </a:pPr>
            <a:endParaRPr lang="sl-SI" sz="2000"/>
          </a:p>
          <a:p>
            <a:pPr eaLnBrk="1" hangingPunct="1">
              <a:buFontTx/>
              <a:buChar char="-"/>
              <a:defRPr/>
            </a:pPr>
            <a:r>
              <a:rPr lang="sl-SI" sz="2000"/>
              <a:t>M : F = 4 : 1</a:t>
            </a:r>
          </a:p>
          <a:p>
            <a:pPr eaLnBrk="1" hangingPunct="1">
              <a:buFontTx/>
              <a:buChar char="-"/>
              <a:defRPr/>
            </a:pPr>
            <a:endParaRPr lang="sl-SI" sz="2000"/>
          </a:p>
          <a:p>
            <a:pPr eaLnBrk="1" hangingPunct="1">
              <a:buFontTx/>
              <a:buChar char="-"/>
              <a:defRPr/>
            </a:pPr>
            <a:r>
              <a:rPr lang="sl-SI" sz="2000"/>
              <a:t>Heterogeneous disease in etiology</a:t>
            </a:r>
          </a:p>
        </p:txBody>
      </p:sp>
      <p:pic>
        <p:nvPicPr>
          <p:cNvPr id="6147" name="Picture 4" descr="Auerb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>
            <a:lum bright="6000" contrast="12000"/>
          </a:blip>
          <a:srcRect r="8177"/>
          <a:stretch>
            <a:fillRect/>
          </a:stretch>
        </p:blipFill>
        <p:spPr>
          <a:xfrm>
            <a:off x="6227763" y="533400"/>
            <a:ext cx="2687637" cy="3619500"/>
          </a:xfrm>
          <a:noFill/>
        </p:spPr>
      </p:pic>
      <p:pic>
        <p:nvPicPr>
          <p:cNvPr id="6148" name="Picture 6" descr="megakolon Auerbach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3">
            <a:lum bright="-30000" contrast="24000"/>
          </a:blip>
          <a:srcRect r="6158"/>
          <a:stretch>
            <a:fillRect/>
          </a:stretch>
        </p:blipFill>
        <p:spPr>
          <a:xfrm>
            <a:off x="5562600" y="4343400"/>
            <a:ext cx="3429000" cy="2320925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sl-SI" sz="2800">
                <a:solidFill>
                  <a:schemeClr val="tx1"/>
                </a:solidFill>
              </a:rPr>
              <a:t>HIRSCHSPRUNG DISEASE</a:t>
            </a:r>
            <a:br>
              <a:rPr lang="sl-SI" sz="2800">
                <a:solidFill>
                  <a:schemeClr val="tx1"/>
                </a:solidFill>
              </a:rPr>
            </a:br>
            <a:endParaRPr lang="en-US" sz="2800">
              <a:solidFill>
                <a:schemeClr val="tx1"/>
              </a:solidFill>
            </a:endParaRP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None/>
            </a:pPr>
            <a:endParaRPr lang="sl-SI" altLang="en-US" sz="2400" smtClean="0">
              <a:effectLst/>
            </a:endParaRPr>
          </a:p>
          <a:p>
            <a:pPr eaLnBrk="1" hangingPunct="1">
              <a:buFont typeface="Wingdings" pitchFamily="2" charset="2"/>
              <a:buNone/>
            </a:pPr>
            <a:r>
              <a:rPr lang="sl-SI" altLang="en-US" sz="2400" smtClean="0">
                <a:effectLst/>
              </a:rPr>
              <a:t>Pathogenesis:</a:t>
            </a:r>
          </a:p>
          <a:p>
            <a:pPr eaLnBrk="1" hangingPunct="1">
              <a:buFont typeface="Wingdings" pitchFamily="2" charset="2"/>
              <a:buNone/>
            </a:pPr>
            <a:r>
              <a:rPr lang="sl-SI" altLang="en-US" sz="2400" smtClean="0">
                <a:effectLst/>
              </a:rPr>
              <a:t>1. The block in the migration of neural crest cells at some point before the bowel wall    </a:t>
            </a:r>
          </a:p>
          <a:p>
            <a:pPr eaLnBrk="1" hangingPunct="1">
              <a:buFont typeface="Wingdings" pitchFamily="2" charset="2"/>
              <a:buNone/>
            </a:pPr>
            <a:r>
              <a:rPr lang="sl-SI" altLang="en-US" sz="2400" smtClean="0">
                <a:effectLst/>
              </a:rPr>
              <a:t>2. Ganglion cells undergo premature death</a:t>
            </a:r>
          </a:p>
          <a:p>
            <a:pPr eaLnBrk="1" hangingPunct="1">
              <a:buFont typeface="Wingdings" pitchFamily="2" charset="2"/>
              <a:buNone/>
            </a:pPr>
            <a:endParaRPr lang="sl-SI" altLang="en-US" sz="2400" smtClean="0">
              <a:effectLst/>
            </a:endParaRPr>
          </a:p>
          <a:p>
            <a:pPr eaLnBrk="1" hangingPunct="1">
              <a:buFont typeface="Wingdings" pitchFamily="2" charset="2"/>
              <a:buNone/>
            </a:pPr>
            <a:r>
              <a:rPr lang="sl-SI" altLang="en-US" sz="2400" smtClean="0">
                <a:effectLst/>
              </a:rPr>
              <a:t>50% of familial cases:  mutations in the </a:t>
            </a:r>
            <a:r>
              <a:rPr lang="sl-SI" altLang="en-US" sz="2400" i="1" smtClean="0">
                <a:effectLst/>
              </a:rPr>
              <a:t>RET</a:t>
            </a:r>
            <a:r>
              <a:rPr lang="sl-SI" altLang="en-US" sz="2400" smtClean="0">
                <a:effectLst/>
              </a:rPr>
              <a:t> gene </a:t>
            </a:r>
          </a:p>
          <a:p>
            <a:pPr eaLnBrk="1" hangingPunct="1">
              <a:buFont typeface="Wingdings" pitchFamily="2" charset="2"/>
              <a:buNone/>
            </a:pPr>
            <a:endParaRPr lang="sl-SI" altLang="en-US" sz="2400" smtClean="0">
              <a:effectLst/>
            </a:endParaRPr>
          </a:p>
          <a:p>
            <a:pPr eaLnBrk="1" hangingPunct="1">
              <a:buFont typeface="Wingdings" pitchFamily="2" charset="2"/>
              <a:buNone/>
            </a:pPr>
            <a:r>
              <a:rPr lang="sl-SI" altLang="en-US" sz="2400" smtClean="0">
                <a:effectLst/>
              </a:rPr>
              <a:t>15%: sporadic cases</a:t>
            </a:r>
          </a:p>
          <a:p>
            <a:pPr eaLnBrk="1" hangingPunct="1">
              <a:buFont typeface="Wingdings" pitchFamily="2" charset="2"/>
              <a:buNone/>
            </a:pPr>
            <a:endParaRPr lang="sl-SI" altLang="en-US" sz="2400" smtClean="0">
              <a:effectLst/>
            </a:endParaRPr>
          </a:p>
          <a:p>
            <a:pPr eaLnBrk="1" hangingPunct="1">
              <a:buFont typeface="Wingdings" pitchFamily="2" charset="2"/>
              <a:buNone/>
            </a:pPr>
            <a:endParaRPr lang="sl-SI" altLang="en-US" sz="2400" smtClean="0"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sl-SI" sz="2000"/>
              <a:t>RECTUM: always affected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sl-SI" sz="2000"/>
              <a:t>Aganglionic segment:</a:t>
            </a:r>
          </a:p>
          <a:p>
            <a:pPr eaLnBrk="1" hangingPunct="1">
              <a:buFontTx/>
              <a:buChar char="-"/>
              <a:defRPr/>
            </a:pPr>
            <a:r>
              <a:rPr lang="sl-SI" sz="2000" i="1"/>
              <a:t>Ultrashort </a:t>
            </a:r>
            <a:r>
              <a:rPr lang="sl-SI" sz="2000"/>
              <a:t>: few mm</a:t>
            </a:r>
          </a:p>
          <a:p>
            <a:pPr eaLnBrk="1" hangingPunct="1">
              <a:buFontTx/>
              <a:buChar char="-"/>
              <a:defRPr/>
            </a:pPr>
            <a:r>
              <a:rPr lang="sl-SI" sz="2000" i="1"/>
              <a:t>Short </a:t>
            </a:r>
            <a:r>
              <a:rPr lang="sl-SI" sz="2000"/>
              <a:t>:</a:t>
            </a:r>
            <a:r>
              <a:rPr lang="sl-SI" sz="2000" i="1"/>
              <a:t> </a:t>
            </a:r>
            <a:r>
              <a:rPr lang="sl-SI" sz="2000"/>
              <a:t>few cm (rectum &amp; sigmoid colon)</a:t>
            </a:r>
          </a:p>
          <a:p>
            <a:pPr eaLnBrk="1" hangingPunct="1">
              <a:buFontTx/>
              <a:buChar char="-"/>
              <a:defRPr/>
            </a:pPr>
            <a:r>
              <a:rPr lang="sl-SI" sz="2000" i="1"/>
              <a:t>Long </a:t>
            </a:r>
            <a:r>
              <a:rPr lang="sl-SI" sz="2000"/>
              <a:t>: whole colon (megacolon)</a:t>
            </a:r>
          </a:p>
          <a:p>
            <a:pPr eaLnBrk="1" hangingPunct="1">
              <a:buFontTx/>
              <a:buNone/>
              <a:defRPr/>
            </a:pPr>
            <a:endParaRPr lang="sl-SI" sz="2000"/>
          </a:p>
          <a:p>
            <a:pPr eaLnBrk="1" hangingPunct="1">
              <a:buFontTx/>
              <a:buNone/>
              <a:defRPr/>
            </a:pPr>
            <a:r>
              <a:rPr lang="sl-SI" sz="2000"/>
              <a:t>Aganglionosis: mostly in the rectosigmoid region</a:t>
            </a:r>
          </a:p>
          <a:p>
            <a:pPr eaLnBrk="1" hangingPunct="1">
              <a:buFontTx/>
              <a:buNone/>
              <a:defRPr/>
            </a:pPr>
            <a:r>
              <a:rPr lang="sl-SI" sz="2000"/>
              <a:t>Agangionic segment acts as an obstruction to the fecal transport -prolonged obstipation – proximal colonic dilatation - surgery</a:t>
            </a:r>
          </a:p>
          <a:p>
            <a:pPr eaLnBrk="1" hangingPunct="1">
              <a:buFontTx/>
              <a:buNone/>
              <a:defRPr/>
            </a:pPr>
            <a:endParaRPr lang="sl-SI" sz="2000"/>
          </a:p>
          <a:p>
            <a:pPr eaLnBrk="1" hangingPunct="1">
              <a:buFontTx/>
              <a:buNone/>
              <a:defRPr/>
            </a:pPr>
            <a:endParaRPr lang="en-US" sz="2000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sl-SI" sz="2800">
                <a:solidFill>
                  <a:schemeClr val="tx1"/>
                </a:solidFill>
              </a:rPr>
              <a:t>HIRSCHSPRUNG DISEASE</a:t>
            </a:r>
            <a:br>
              <a:rPr lang="sl-SI" sz="2800">
                <a:solidFill>
                  <a:schemeClr val="tx1"/>
                </a:solidFill>
              </a:rPr>
            </a:br>
            <a:endParaRPr lang="en-US" sz="280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4" descr="megakolon 2 MA"/>
          <p:cNvPicPr>
            <a:picLocks noChangeAspect="1" noChangeArrowheads="1"/>
          </p:cNvPicPr>
          <p:nvPr/>
        </p:nvPicPr>
        <p:blipFill>
          <a:blip r:embed="rId2">
            <a:lum bright="-12000" contrast="12000"/>
          </a:blip>
          <a:srcRect l="8018"/>
          <a:stretch>
            <a:fillRect/>
          </a:stretch>
        </p:blipFill>
        <p:spPr bwMode="auto">
          <a:xfrm>
            <a:off x="609600" y="304800"/>
            <a:ext cx="4370388" cy="321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9" name="Picture 5" descr="megakolon 3 MA"/>
          <p:cNvPicPr>
            <a:picLocks noChangeAspect="1" noChangeArrowheads="1"/>
          </p:cNvPicPr>
          <p:nvPr/>
        </p:nvPicPr>
        <p:blipFill>
          <a:blip r:embed="rId3">
            <a:lum bright="-6000" contrast="24000"/>
          </a:blip>
          <a:srcRect r="12756"/>
          <a:stretch>
            <a:fillRect/>
          </a:stretch>
        </p:blipFill>
        <p:spPr bwMode="auto">
          <a:xfrm>
            <a:off x="3886200" y="3590925"/>
            <a:ext cx="4267200" cy="319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0" name="Rectangle 6"/>
          <p:cNvSpPr>
            <a:spLocks noChangeArrowheads="1"/>
          </p:cNvSpPr>
          <p:nvPr/>
        </p:nvSpPr>
        <p:spPr bwMode="auto">
          <a:xfrm>
            <a:off x="4953000" y="1296988"/>
            <a:ext cx="370046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sl-SI" altLang="en-US" sz="2400"/>
              <a:t>HIRSCHSPRUNG DISEASE</a:t>
            </a:r>
            <a:endParaRPr lang="en-US" altLang="en-US" sz="2400"/>
          </a:p>
        </p:txBody>
      </p:sp>
      <p:sp>
        <p:nvSpPr>
          <p:cNvPr id="9221" name="AutoShape 7"/>
          <p:cNvSpPr>
            <a:spLocks noChangeArrowheads="1"/>
          </p:cNvSpPr>
          <p:nvPr/>
        </p:nvSpPr>
        <p:spPr bwMode="auto">
          <a:xfrm rot="10800000">
            <a:off x="3810000" y="6400800"/>
            <a:ext cx="2895600" cy="152400"/>
          </a:xfrm>
          <a:prstGeom prst="leftArrow">
            <a:avLst>
              <a:gd name="adj1" fmla="val 50000"/>
              <a:gd name="adj2" fmla="val 47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altLang="en-US"/>
          </a:p>
        </p:txBody>
      </p:sp>
      <p:sp>
        <p:nvSpPr>
          <p:cNvPr id="28680" name="Rectangle 8"/>
          <p:cNvSpPr>
            <a:spLocks noChangeArrowheads="1"/>
          </p:cNvSpPr>
          <p:nvPr/>
        </p:nvSpPr>
        <p:spPr bwMode="auto">
          <a:xfrm>
            <a:off x="192088" y="3717925"/>
            <a:ext cx="3657600" cy="2246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defRPr/>
            </a:pPr>
            <a:r>
              <a:rPr lang="sl-SI" sz="2000"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</a:rPr>
              <a:t>proximal to the aganglionic segment:</a:t>
            </a:r>
          </a:p>
          <a:p>
            <a:pPr>
              <a:defRPr/>
            </a:pPr>
            <a:endParaRPr lang="sl-SI" sz="2000">
              <a:effectLst>
                <a:outerShdw blurRad="38100" dist="38100" dir="2700000" algn="tl">
                  <a:srgbClr val="000000"/>
                </a:outerShdw>
              </a:effectLst>
              <a:latin typeface="Tahoma" panose="020B0604030504040204" pitchFamily="34" charset="0"/>
            </a:endParaRPr>
          </a:p>
          <a:p>
            <a:pPr>
              <a:buFontTx/>
              <a:buChar char="•"/>
              <a:defRPr/>
            </a:pPr>
            <a:r>
              <a:rPr lang="sl-SI" sz="2000"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</a:rPr>
              <a:t>distention of the colon</a:t>
            </a:r>
          </a:p>
          <a:p>
            <a:pPr>
              <a:buFontTx/>
              <a:buChar char="•"/>
              <a:defRPr/>
            </a:pPr>
            <a:r>
              <a:rPr lang="sl-SI" sz="2000"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</a:rPr>
              <a:t>hypertrophy of the wall of t the colon</a:t>
            </a:r>
          </a:p>
          <a:p>
            <a:pPr>
              <a:buFontTx/>
              <a:buChar char="•"/>
              <a:defRPr/>
            </a:pPr>
            <a:r>
              <a:rPr lang="sl-SI" sz="2000"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</a:rPr>
              <a:t>stercoral inflammation/ulcers</a:t>
            </a:r>
            <a:endParaRPr lang="en-US" sz="2000">
              <a:effectLst>
                <a:outerShdw blurRad="38100" dist="38100" dir="2700000" algn="tl">
                  <a:srgbClr val="000000"/>
                </a:outerShdw>
              </a:effectLst>
              <a:latin typeface="Tahoma" panose="020B0604030504040204" pitchFamily="34" charset="0"/>
            </a:endParaRPr>
          </a:p>
        </p:txBody>
      </p:sp>
      <p:sp>
        <p:nvSpPr>
          <p:cNvPr id="9223" name="Text Box 10"/>
          <p:cNvSpPr txBox="1">
            <a:spLocks noChangeArrowheads="1"/>
          </p:cNvSpPr>
          <p:nvPr/>
        </p:nvSpPr>
        <p:spPr bwMode="auto">
          <a:xfrm>
            <a:off x="1295400" y="6232525"/>
            <a:ext cx="2895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sl-SI" altLang="en-US" sz="2000"/>
              <a:t>aganglionic segment</a:t>
            </a:r>
            <a:endParaRPr lang="en-US" altLang="en-US" sz="20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l-SI" altLang="en-US" sz="2800" smtClean="0">
                <a:solidFill>
                  <a:schemeClr val="tx1"/>
                </a:solidFill>
                <a:effectLst/>
              </a:rPr>
              <a:t>DIVERTICULAR DISEASE</a:t>
            </a:r>
            <a:br>
              <a:rPr lang="sl-SI" altLang="en-US" sz="2800" smtClean="0">
                <a:solidFill>
                  <a:schemeClr val="tx1"/>
                </a:solidFill>
                <a:effectLst/>
              </a:rPr>
            </a:br>
            <a:endParaRPr lang="en-US" altLang="en-US" sz="2800" smtClean="0">
              <a:solidFill>
                <a:schemeClr val="tx1"/>
              </a:solidFill>
              <a:effectLst/>
            </a:endParaRPr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28600" y="1600200"/>
            <a:ext cx="4876800" cy="4495800"/>
          </a:xfrm>
        </p:spPr>
        <p:txBody>
          <a:bodyPr/>
          <a:lstStyle/>
          <a:p>
            <a:pPr eaLnBrk="1" hangingPunct="1">
              <a:defRPr/>
            </a:pPr>
            <a:r>
              <a:rPr lang="sl-SI" sz="2000"/>
              <a:t>DIVERTICULUM: a blind pouch od </a:t>
            </a:r>
            <a:r>
              <a:rPr lang="sl-SI" sz="2000" b="1"/>
              <a:t>mucosa and submucosa</a:t>
            </a:r>
            <a:r>
              <a:rPr lang="sl-SI" sz="2000"/>
              <a:t> through the muscle coat </a:t>
            </a:r>
          </a:p>
          <a:p>
            <a:pPr marL="0" indent="0" eaLnBrk="1" hangingPunct="1">
              <a:buFont typeface="Wingdings" pitchFamily="2" charset="2"/>
              <a:buNone/>
              <a:defRPr/>
            </a:pPr>
            <a:r>
              <a:rPr lang="sl-SI" sz="2000"/>
              <a:t>= false diverticulum </a:t>
            </a:r>
            <a:r>
              <a:rPr lang="sl-SI" sz="1400"/>
              <a:t>(mucosa &amp; submucosa only)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sl-SI" sz="2000"/>
              <a:t>- Aquired disease due to increased luminal pressure</a:t>
            </a:r>
            <a:endParaRPr lang="en-US" sz="2000"/>
          </a:p>
        </p:txBody>
      </p:sp>
      <p:pic>
        <p:nvPicPr>
          <p:cNvPr id="10244" name="Picture 8" descr="Divertikuloza presek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2">
            <a:lum bright="-12000" contrast="6000"/>
          </a:blip>
          <a:srcRect l="15094" r="18867" b="4114"/>
          <a:stretch>
            <a:fillRect/>
          </a:stretch>
        </p:blipFill>
        <p:spPr>
          <a:xfrm>
            <a:off x="5105400" y="1447800"/>
            <a:ext cx="3733800" cy="2532063"/>
          </a:xfrm>
          <a:noFill/>
        </p:spPr>
      </p:pic>
      <p:sp>
        <p:nvSpPr>
          <p:cNvPr id="35850" name="Rectangle 10"/>
          <p:cNvSpPr>
            <a:spLocks noChangeArrowheads="1"/>
          </p:cNvSpPr>
          <p:nvPr/>
        </p:nvSpPr>
        <p:spPr bwMode="auto">
          <a:xfrm>
            <a:off x="169863" y="4945063"/>
            <a:ext cx="4179887" cy="769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1" hangingPunct="1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None/>
              <a:defRPr/>
            </a:pPr>
            <a:r>
              <a:rPr lang="sl-SI" sz="2000"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</a:rPr>
              <a:t>Multiple diverticula: </a:t>
            </a:r>
            <a:r>
              <a:rPr lang="sl-SI" sz="2000" b="1"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</a:rPr>
              <a:t>diverticulosis</a:t>
            </a:r>
          </a:p>
          <a:p>
            <a:pPr eaLnBrk="1" hangingPunct="1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None/>
              <a:defRPr/>
            </a:pPr>
            <a:r>
              <a:rPr lang="sl-SI" sz="2000"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</a:rPr>
              <a:t>age: &gt; 60 yrs: 50% of population</a:t>
            </a:r>
          </a:p>
        </p:txBody>
      </p:sp>
      <p:sp>
        <p:nvSpPr>
          <p:cNvPr id="10246" name="AutoShape 11"/>
          <p:cNvSpPr>
            <a:spLocks noChangeArrowheads="1"/>
          </p:cNvSpPr>
          <p:nvPr/>
        </p:nvSpPr>
        <p:spPr bwMode="auto">
          <a:xfrm>
            <a:off x="5029200" y="2895600"/>
            <a:ext cx="1752600" cy="152400"/>
          </a:xfrm>
          <a:prstGeom prst="rightArrow">
            <a:avLst>
              <a:gd name="adj1" fmla="val 50000"/>
              <a:gd name="adj2" fmla="val 2875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altLang="en-US"/>
          </a:p>
        </p:txBody>
      </p:sp>
      <p:pic>
        <p:nvPicPr>
          <p:cNvPr id="10247" name="Content Placeholder 2"/>
          <p:cNvPicPr>
            <a:picLocks noGrp="1" noChangeAspect="1"/>
          </p:cNvPicPr>
          <p:nvPr>
            <p:ph sz="quarter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5486400" y="4095750"/>
            <a:ext cx="3113088" cy="234315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96875" y="1306513"/>
            <a:ext cx="8153400" cy="21336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sl-SI" sz="2000">
                <a:latin typeface="Arial" charset="0"/>
                <a:cs typeface="Arial" charset="0"/>
              </a:rPr>
              <a:t>LOCATION:  sigmoid &amp; descending colon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sl-SI" sz="2000">
                <a:latin typeface="Arial" charset="0"/>
                <a:cs typeface="Arial" charset="0"/>
              </a:rPr>
              <a:t>COMPLICATIONS: 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sl-SI" sz="2000">
                <a:latin typeface="Arial" charset="0"/>
                <a:cs typeface="Arial" charset="0"/>
              </a:rPr>
              <a:t>diverticulitis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sl-SI" sz="2000">
                <a:latin typeface="Arial" charset="0"/>
                <a:cs typeface="Arial" charset="0"/>
              </a:rPr>
              <a:t>perforation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sl-SI" sz="2000">
                <a:latin typeface="Arial" charset="0"/>
                <a:cs typeface="Arial" charset="0"/>
              </a:rPr>
              <a:t>pericolic abscessus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sl-SI" sz="2000">
                <a:latin typeface="Arial" charset="0"/>
                <a:cs typeface="Arial" charset="0"/>
              </a:rPr>
              <a:t>peritonitis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sl-SI" sz="2000">
              <a:latin typeface="Arial" charset="0"/>
              <a:cs typeface="Arial" charset="0"/>
            </a:endParaRPr>
          </a:p>
        </p:txBody>
      </p:sp>
      <p:pic>
        <p:nvPicPr>
          <p:cNvPr id="11267" name="Picture 7" descr="Divertikuloza MA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184150" y="3590925"/>
            <a:ext cx="8578850" cy="2862263"/>
          </a:xfrm>
          <a:noFill/>
        </p:spPr>
      </p:pic>
      <p:sp>
        <p:nvSpPr>
          <p:cNvPr id="11268" name="AutoShape 9"/>
          <p:cNvSpPr>
            <a:spLocks noChangeArrowheads="1"/>
          </p:cNvSpPr>
          <p:nvPr/>
        </p:nvSpPr>
        <p:spPr bwMode="auto">
          <a:xfrm>
            <a:off x="1295400" y="3886200"/>
            <a:ext cx="304800" cy="914400"/>
          </a:xfrm>
          <a:prstGeom prst="downArrow">
            <a:avLst>
              <a:gd name="adj1" fmla="val 50000"/>
              <a:gd name="adj2" fmla="val 7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eaVert" wrap="none" anchor="ctr"/>
          <a:lstStyle/>
          <a:p>
            <a:endParaRPr lang="en-US" altLang="en-US"/>
          </a:p>
        </p:txBody>
      </p:sp>
      <p:sp>
        <p:nvSpPr>
          <p:cNvPr id="11269" name="AutoShape 10"/>
          <p:cNvSpPr>
            <a:spLocks noChangeArrowheads="1"/>
          </p:cNvSpPr>
          <p:nvPr/>
        </p:nvSpPr>
        <p:spPr bwMode="auto">
          <a:xfrm rot="-5400000">
            <a:off x="5524500" y="3314701"/>
            <a:ext cx="363537" cy="931862"/>
          </a:xfrm>
          <a:prstGeom prst="downArrow">
            <a:avLst>
              <a:gd name="adj1" fmla="val 50000"/>
              <a:gd name="adj2" fmla="val 6408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eaVert" wrap="none" anchor="ctr"/>
          <a:lstStyle/>
          <a:p>
            <a:endParaRPr lang="en-US" altLang="en-US"/>
          </a:p>
        </p:txBody>
      </p:sp>
      <p:sp>
        <p:nvSpPr>
          <p:cNvPr id="11270" name="AutoShape 12"/>
          <p:cNvSpPr>
            <a:spLocks noChangeArrowheads="1"/>
          </p:cNvSpPr>
          <p:nvPr/>
        </p:nvSpPr>
        <p:spPr bwMode="auto">
          <a:xfrm rot="911150">
            <a:off x="2590800" y="6172200"/>
            <a:ext cx="1143000" cy="228600"/>
          </a:xfrm>
          <a:prstGeom prst="leftArrow">
            <a:avLst>
              <a:gd name="adj1" fmla="val 50000"/>
              <a:gd name="adj2" fmla="val 1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altLang="en-US"/>
          </a:p>
        </p:txBody>
      </p:sp>
      <p:sp>
        <p:nvSpPr>
          <p:cNvPr id="1127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l-SI" altLang="en-US" sz="2800" smtClean="0">
                <a:solidFill>
                  <a:schemeClr val="tx1"/>
                </a:solidFill>
                <a:effectLst/>
              </a:rPr>
              <a:t>DIVERTICULAR DISEASE</a:t>
            </a:r>
            <a:br>
              <a:rPr lang="sl-SI" altLang="en-US" sz="2800" smtClean="0">
                <a:solidFill>
                  <a:schemeClr val="tx1"/>
                </a:solidFill>
                <a:effectLst/>
              </a:rPr>
            </a:br>
            <a:endParaRPr lang="en-US" altLang="en-US" sz="2800" smtClean="0">
              <a:solidFill>
                <a:schemeClr val="tx1"/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lit">
  <a:themeElements>
    <a:clrScheme name="Slit 1">
      <a:dk1>
        <a:srgbClr val="8C0000"/>
      </a:dk1>
      <a:lt1>
        <a:srgbClr val="FFFFFF"/>
      </a:lt1>
      <a:dk2>
        <a:srgbClr val="720000"/>
      </a:dk2>
      <a:lt2>
        <a:srgbClr val="FFFFCC"/>
      </a:lt2>
      <a:accent1>
        <a:srgbClr val="FF3300"/>
      </a:accent1>
      <a:accent2>
        <a:srgbClr val="BE7960"/>
      </a:accent2>
      <a:accent3>
        <a:srgbClr val="BCAAAA"/>
      </a:accent3>
      <a:accent4>
        <a:srgbClr val="DADADA"/>
      </a:accent4>
      <a:accent5>
        <a:srgbClr val="FFADAA"/>
      </a:accent5>
      <a:accent6>
        <a:srgbClr val="AC6D56"/>
      </a:accent6>
      <a:hlink>
        <a:srgbClr val="FFCC66"/>
      </a:hlink>
      <a:folHlink>
        <a:srgbClr val="FF9900"/>
      </a:folHlink>
    </a:clrScheme>
    <a:fontScheme name="Slit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Slit 1">
        <a:dk1>
          <a:srgbClr val="8C0000"/>
        </a:dk1>
        <a:lt1>
          <a:srgbClr val="FFFFFF"/>
        </a:lt1>
        <a:dk2>
          <a:srgbClr val="720000"/>
        </a:dk2>
        <a:lt2>
          <a:srgbClr val="FFFFCC"/>
        </a:lt2>
        <a:accent1>
          <a:srgbClr val="FF3300"/>
        </a:accent1>
        <a:accent2>
          <a:srgbClr val="BE7960"/>
        </a:accent2>
        <a:accent3>
          <a:srgbClr val="BCAAAA"/>
        </a:accent3>
        <a:accent4>
          <a:srgbClr val="DADADA"/>
        </a:accent4>
        <a:accent5>
          <a:srgbClr val="FFADAA"/>
        </a:accent5>
        <a:accent6>
          <a:srgbClr val="AC6D56"/>
        </a:accent6>
        <a:hlink>
          <a:srgbClr val="FFCC66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t 2">
        <a:dk1>
          <a:srgbClr val="674E2F"/>
        </a:dk1>
        <a:lt1>
          <a:srgbClr val="FFFFFF"/>
        </a:lt1>
        <a:dk2>
          <a:srgbClr val="533F27"/>
        </a:dk2>
        <a:lt2>
          <a:srgbClr val="D8B274"/>
        </a:lt2>
        <a:accent1>
          <a:srgbClr val="CC990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E2CAAA"/>
        </a:accent5>
        <a:accent6>
          <a:srgbClr val="81552A"/>
        </a:accent6>
        <a:hlink>
          <a:srgbClr val="FF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t 3">
        <a:dk1>
          <a:srgbClr val="646464"/>
        </a:dk1>
        <a:lt1>
          <a:srgbClr val="FFFFFF"/>
        </a:lt1>
        <a:dk2>
          <a:srgbClr val="545454"/>
        </a:dk2>
        <a:lt2>
          <a:srgbClr val="D4D4CE"/>
        </a:lt2>
        <a:accent1>
          <a:srgbClr val="49747D"/>
        </a:accent1>
        <a:accent2>
          <a:srgbClr val="8F9699"/>
        </a:accent2>
        <a:accent3>
          <a:srgbClr val="B3B3B3"/>
        </a:accent3>
        <a:accent4>
          <a:srgbClr val="DADADA"/>
        </a:accent4>
        <a:accent5>
          <a:srgbClr val="B1BCBF"/>
        </a:accent5>
        <a:accent6>
          <a:srgbClr val="81878A"/>
        </a:accent6>
        <a:hlink>
          <a:srgbClr val="8DC4D7"/>
        </a:hlink>
        <a:folHlink>
          <a:srgbClr val="7FB97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t 4">
        <a:dk1>
          <a:srgbClr val="3A7400"/>
        </a:dk1>
        <a:lt1>
          <a:srgbClr val="FFFFFF"/>
        </a:lt1>
        <a:dk2>
          <a:srgbClr val="2E5C00"/>
        </a:dk2>
        <a:lt2>
          <a:srgbClr val="FFFFFF"/>
        </a:lt2>
        <a:accent1>
          <a:srgbClr val="79CA02"/>
        </a:accent1>
        <a:accent2>
          <a:srgbClr val="008080"/>
        </a:accent2>
        <a:accent3>
          <a:srgbClr val="ADB5AA"/>
        </a:accent3>
        <a:accent4>
          <a:srgbClr val="DADADA"/>
        </a:accent4>
        <a:accent5>
          <a:srgbClr val="BEE1AA"/>
        </a:accent5>
        <a:accent6>
          <a:srgbClr val="007373"/>
        </a:accent6>
        <a:hlink>
          <a:srgbClr val="A8DE0E"/>
        </a:hlink>
        <a:folHlink>
          <a:srgbClr val="00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t 5">
        <a:dk1>
          <a:srgbClr val="008885"/>
        </a:dk1>
        <a:lt1>
          <a:srgbClr val="FFFFFF"/>
        </a:lt1>
        <a:dk2>
          <a:srgbClr val="007572"/>
        </a:dk2>
        <a:lt2>
          <a:srgbClr val="FFFF99"/>
        </a:lt2>
        <a:accent1>
          <a:srgbClr val="33CCCC"/>
        </a:accent1>
        <a:accent2>
          <a:srgbClr val="6D6FC7"/>
        </a:accent2>
        <a:accent3>
          <a:srgbClr val="AABDBC"/>
        </a:accent3>
        <a:accent4>
          <a:srgbClr val="DADADA"/>
        </a:accent4>
        <a:accent5>
          <a:srgbClr val="ADE2E2"/>
        </a:accent5>
        <a:accent6>
          <a:srgbClr val="6264B4"/>
        </a:accent6>
        <a:hlink>
          <a:srgbClr val="FFFFCC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t 6">
        <a:dk1>
          <a:srgbClr val="0000AC"/>
        </a:dk1>
        <a:lt1>
          <a:srgbClr val="FFFFFF"/>
        </a:lt1>
        <a:dk2>
          <a:srgbClr val="000086"/>
        </a:dk2>
        <a:lt2>
          <a:srgbClr val="CCFFFF"/>
        </a:lt2>
        <a:accent1>
          <a:srgbClr val="0099FF"/>
        </a:accent1>
        <a:accent2>
          <a:srgbClr val="00B000"/>
        </a:accent2>
        <a:accent3>
          <a:srgbClr val="AAAAC3"/>
        </a:accent3>
        <a:accent4>
          <a:srgbClr val="DADADA"/>
        </a:accent4>
        <a:accent5>
          <a:srgbClr val="AACAFF"/>
        </a:accent5>
        <a:accent6>
          <a:srgbClr val="009F00"/>
        </a:accent6>
        <a:hlink>
          <a:srgbClr val="FFE701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t 7">
        <a:dk1>
          <a:srgbClr val="7474A2"/>
        </a:dk1>
        <a:lt1>
          <a:srgbClr val="FFFFFF"/>
        </a:lt1>
        <a:dk2>
          <a:srgbClr val="5E5E8E"/>
        </a:dk2>
        <a:lt2>
          <a:srgbClr val="D1D1DF"/>
        </a:lt2>
        <a:accent1>
          <a:srgbClr val="CC66FF"/>
        </a:accent1>
        <a:accent2>
          <a:srgbClr val="6666FF"/>
        </a:accent2>
        <a:accent3>
          <a:srgbClr val="B6B6C6"/>
        </a:accent3>
        <a:accent4>
          <a:srgbClr val="DADADA"/>
        </a:accent4>
        <a:accent5>
          <a:srgbClr val="E2B8FF"/>
        </a:accent5>
        <a:accent6>
          <a:srgbClr val="5C5CE7"/>
        </a:accent6>
        <a:hlink>
          <a:srgbClr val="FFCC99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t 8">
        <a:dk1>
          <a:srgbClr val="000000"/>
        </a:dk1>
        <a:lt1>
          <a:srgbClr val="D0DAE2"/>
        </a:lt1>
        <a:dk2>
          <a:srgbClr val="000000"/>
        </a:dk2>
        <a:lt2>
          <a:srgbClr val="E7EDF1"/>
        </a:lt2>
        <a:accent1>
          <a:srgbClr val="33CCCC"/>
        </a:accent1>
        <a:accent2>
          <a:srgbClr val="0099CC"/>
        </a:accent2>
        <a:accent3>
          <a:srgbClr val="E4EAEE"/>
        </a:accent3>
        <a:accent4>
          <a:srgbClr val="000000"/>
        </a:accent4>
        <a:accent5>
          <a:srgbClr val="ADE2E2"/>
        </a:accent5>
        <a:accent6>
          <a:srgbClr val="008AB9"/>
        </a:accent6>
        <a:hlink>
          <a:srgbClr val="3333CC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t 9">
        <a:dk1>
          <a:srgbClr val="000000"/>
        </a:dk1>
        <a:lt1>
          <a:srgbClr val="FFFFFF"/>
        </a:lt1>
        <a:dk2>
          <a:srgbClr val="000000"/>
        </a:dk2>
        <a:lt2>
          <a:srgbClr val="E6E6E6"/>
        </a:lt2>
        <a:accent1>
          <a:srgbClr val="66CCFF"/>
        </a:accent1>
        <a:accent2>
          <a:srgbClr val="9999FF"/>
        </a:accent2>
        <a:accent3>
          <a:srgbClr val="FFFFFF"/>
        </a:accent3>
        <a:accent4>
          <a:srgbClr val="000000"/>
        </a:accent4>
        <a:accent5>
          <a:srgbClr val="B8E2FF"/>
        </a:accent5>
        <a:accent6>
          <a:srgbClr val="8A8AE7"/>
        </a:accent6>
        <a:hlink>
          <a:srgbClr val="3333CC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Slit</Template>
  <TotalTime>2425</TotalTime>
  <Words>1143</Words>
  <Application>Microsoft Office PowerPoint</Application>
  <PresentationFormat>On-screen Show (4:3)</PresentationFormat>
  <Paragraphs>355</Paragraphs>
  <Slides>39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39</vt:i4>
      </vt:variant>
    </vt:vector>
  </HeadingPairs>
  <TitlesOfParts>
    <vt:vector size="45" baseType="lpstr">
      <vt:lpstr>Arial</vt:lpstr>
      <vt:lpstr>Symbol</vt:lpstr>
      <vt:lpstr>Tahoma</vt:lpstr>
      <vt:lpstr>Times New Roman</vt:lpstr>
      <vt:lpstr>Wingdings</vt:lpstr>
      <vt:lpstr>Slit</vt:lpstr>
      <vt:lpstr>PATHOLOGY OF THE COLON</vt:lpstr>
      <vt:lpstr>COLON</vt:lpstr>
      <vt:lpstr>COLON</vt:lpstr>
      <vt:lpstr>PowerPoint Presentation</vt:lpstr>
      <vt:lpstr>HIRSCHSPRUNG DISEASE </vt:lpstr>
      <vt:lpstr>HIRSCHSPRUNG DISEASE </vt:lpstr>
      <vt:lpstr>PowerPoint Presentation</vt:lpstr>
      <vt:lpstr>DIVERTICULAR DISEASE </vt:lpstr>
      <vt:lpstr>DIVERTICULAR DISEASE </vt:lpstr>
      <vt:lpstr>INTESTINAL  OBSTRUCTION = ILEUS small &amp; large bowel</vt:lpstr>
      <vt:lpstr>INTESTINAL OBSTRUCTION </vt:lpstr>
      <vt:lpstr>INTESTINAL OBSTRUCTION</vt:lpstr>
      <vt:lpstr>INTESTINAL OBSTRUCTION </vt:lpstr>
      <vt:lpstr>INTESTINAL OBSTRUCTION </vt:lpstr>
      <vt:lpstr>INTESTINAL OBSTRUCTION </vt:lpstr>
      <vt:lpstr>INTESTINAL OBSTRUCTION </vt:lpstr>
      <vt:lpstr>COLITIS</vt:lpstr>
      <vt:lpstr>COLITIS</vt:lpstr>
      <vt:lpstr>INFECTIVE COLITIS </vt:lpstr>
      <vt:lpstr>PowerPoint Presentation</vt:lpstr>
      <vt:lpstr>PowerPoint Presentation</vt:lpstr>
      <vt:lpstr>PowerPoint Presentation</vt:lpstr>
      <vt:lpstr>PowerPoint Presentation</vt:lpstr>
      <vt:lpstr>INFLAMMATORY BOWEL DISEASE = IBD</vt:lpstr>
      <vt:lpstr>PowerPoint Presentation</vt:lpstr>
      <vt:lpstr>PowerPoint Presentation</vt:lpstr>
      <vt:lpstr>ULCERATIVE COLITIS</vt:lpstr>
      <vt:lpstr>PowerPoint Presentation</vt:lpstr>
      <vt:lpstr>ULCERATIVE COLITIS</vt:lpstr>
      <vt:lpstr>RADIATION COLITIS</vt:lpstr>
      <vt:lpstr>PowerPoint Presentation</vt:lpstr>
      <vt:lpstr>PowerPoint Presentation</vt:lpstr>
      <vt:lpstr>APPENDIX</vt:lpstr>
      <vt:lpstr>PowerPoint Presentation</vt:lpstr>
      <vt:lpstr>PowerPoint Presentation</vt:lpstr>
      <vt:lpstr>APPENDICITIS </vt:lpstr>
      <vt:lpstr>PowerPoint Presentation</vt:lpstr>
      <vt:lpstr>APPENDICITIS</vt:lpstr>
      <vt:lpstr>MUCOCELE</vt:lpstr>
    </vt:vector>
  </TitlesOfParts>
  <Company>HOME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DEBELO CREVO</dc:title>
  <dc:creator>Zorica Stojsic</dc:creator>
  <cp:lastModifiedBy>Korisnik</cp:lastModifiedBy>
  <cp:revision>395</cp:revision>
  <dcterms:created xsi:type="dcterms:W3CDTF">2005-12-25T10:34:42Z</dcterms:created>
  <dcterms:modified xsi:type="dcterms:W3CDTF">2023-09-06T13:37:19Z</dcterms:modified>
</cp:coreProperties>
</file>